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 id="368" r:id="rId115"/>
    <p:sldId id="369" r:id="rId116"/>
    <p:sldId id="370" r:id="rId117"/>
    <p:sldId id="371" r:id="rId118"/>
    <p:sldId id="372" r:id="rId119"/>
    <p:sldId id="373" r:id="rId120"/>
    <p:sldId id="374" r:id="rId121"/>
    <p:sldId id="375" r:id="rId122"/>
    <p:sldId id="376" r:id="rId123"/>
    <p:sldId id="377" r:id="rId124"/>
    <p:sldId id="378" r:id="rId125"/>
    <p:sldId id="379" r:id="rId126"/>
    <p:sldId id="380"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0" Type="http://schemas.openxmlformats.org/officeDocument/2006/relationships/tableStyles" Target="tableStyles.xml"/><Relationship Id="rId13" Type="http://schemas.openxmlformats.org/officeDocument/2006/relationships/slide" Target="slides/slide11.xml"/><Relationship Id="rId129" Type="http://schemas.openxmlformats.org/officeDocument/2006/relationships/viewProps" Target="viewProps.xml"/><Relationship Id="rId128" Type="http://schemas.openxmlformats.org/officeDocument/2006/relationships/presProps" Target="presProps.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numCol="1" anchor="b"/>
          <a:lstStyle>
            <a:lvl1pPr algn="ctr">
              <a:defRPr sz="6000"/>
            </a:lvl1pPr>
          </a:lstStyle>
          <a:p>
            <a:r>
              <a:rPr lang="en-US"/>
              <a:t>Click to edit Master title style</a:t>
            </a:r>
            <a:endParaRPr lang="en-IN" altLang="en-IN"/>
          </a:p>
        </p:txBody>
      </p:sp>
      <p:sp>
        <p:nvSpPr>
          <p:cNvPr id="3" name="Subtitle 2"/>
          <p:cNvSpPr>
            <a:spLocks noGrp="1"/>
          </p:cNvSpPr>
          <p:nvPr>
            <p:ph type="subTitle" idx="1"/>
          </p:nvPr>
        </p:nvSpPr>
        <p:spPr>
          <a:xfrm>
            <a:off x="1524000" y="3602038"/>
            <a:ext cx="9144000" cy="1655762"/>
          </a:xfrm>
        </p:spPr>
        <p:txBody>
          <a:bodyPr numCol="1"/>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ltLang="en-IN"/>
          </a:p>
        </p:txBody>
      </p:sp>
      <p:sp>
        <p:nvSpPr>
          <p:cNvPr id="4" name="Date Placeholder 3"/>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6" name="Slide Number Placeholder 5"/>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IN" altLang="en-IN"/>
          </a:p>
        </p:txBody>
      </p:sp>
      <p:sp>
        <p:nvSpPr>
          <p:cNvPr id="3" name="Vertical Text Placeholder 2"/>
          <p:cNvSpPr>
            <a:spLocks noGrp="1"/>
          </p:cNvSpPr>
          <p:nvPr>
            <p:ph type="body" orient="vert" idx="1"/>
          </p:nvPr>
        </p:nvSpPr>
        <p:spPr/>
        <p:txBody>
          <a:bodyPr vert="eaVert" numCol="1"/>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ltLang="en-IN"/>
          </a:p>
        </p:txBody>
      </p:sp>
      <p:sp>
        <p:nvSpPr>
          <p:cNvPr id="4" name="Date Placeholder 3"/>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6" name="Slide Number Placeholder 5"/>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numCol="1"/>
          <a:lstStyle/>
          <a:p>
            <a:r>
              <a:rPr lang="en-US"/>
              <a:t>Click to edit Master title style</a:t>
            </a:r>
            <a:endParaRPr lang="en-IN" altLang="en-IN"/>
          </a:p>
        </p:txBody>
      </p:sp>
      <p:sp>
        <p:nvSpPr>
          <p:cNvPr id="3" name="Vertical Text Placeholder 2"/>
          <p:cNvSpPr>
            <a:spLocks noGrp="1"/>
          </p:cNvSpPr>
          <p:nvPr>
            <p:ph type="body" orient="vert" idx="1"/>
          </p:nvPr>
        </p:nvSpPr>
        <p:spPr>
          <a:xfrm>
            <a:off x="838200" y="365125"/>
            <a:ext cx="7734300" cy="5811838"/>
          </a:xfrm>
        </p:spPr>
        <p:txBody>
          <a:bodyPr vert="eaVert" numCol="1"/>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ltLang="en-IN"/>
          </a:p>
        </p:txBody>
      </p:sp>
      <p:sp>
        <p:nvSpPr>
          <p:cNvPr id="4" name="Date Placeholder 3"/>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6" name="Slide Number Placeholder 5"/>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IN" altLang="en-IN"/>
          </a:p>
        </p:txBody>
      </p:sp>
      <p:sp>
        <p:nvSpPr>
          <p:cNvPr id="3" name="Content Placeholder 2"/>
          <p:cNvSpPr>
            <a:spLocks noGrp="1"/>
          </p:cNvSpPr>
          <p:nvPr>
            <p:ph idx="1"/>
          </p:nvPr>
        </p:nvSpPr>
        <p:spPr/>
        <p:txBody>
          <a:bodyPr numCol="1"/>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ltLang="en-IN"/>
          </a:p>
        </p:txBody>
      </p:sp>
      <p:sp>
        <p:nvSpPr>
          <p:cNvPr id="4" name="Date Placeholder 3"/>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6" name="Slide Number Placeholder 5"/>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numCol="1" anchor="b"/>
          <a:lstStyle>
            <a:lvl1pPr>
              <a:defRPr sz="6000"/>
            </a:lvl1pPr>
          </a:lstStyle>
          <a:p>
            <a:r>
              <a:rPr lang="en-US"/>
              <a:t>Click to edit Master title style</a:t>
            </a:r>
            <a:endParaRPr lang="en-IN" altLang="en-IN"/>
          </a:p>
        </p:txBody>
      </p:sp>
      <p:sp>
        <p:nvSpPr>
          <p:cNvPr id="3" name="Text Placeholder 2"/>
          <p:cNvSpPr>
            <a:spLocks noGrp="1"/>
          </p:cNvSpPr>
          <p:nvPr>
            <p:ph type="body" idx="1"/>
          </p:nvPr>
        </p:nvSpPr>
        <p:spPr>
          <a:xfrm>
            <a:off x="831850" y="4589463"/>
            <a:ext cx="10515600" cy="1500187"/>
          </a:xfrm>
        </p:spPr>
        <p:txBody>
          <a:bodyPr numCol="1"/>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endParaRPr lang="en-US"/>
          </a:p>
        </p:txBody>
      </p:sp>
      <p:sp>
        <p:nvSpPr>
          <p:cNvPr id="4" name="Date Placeholder 3"/>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5" name="Footer Placeholder 4"/>
          <p:cNvSpPr>
            <a:spLocks noGrp="1"/>
          </p:cNvSpPr>
          <p:nvPr>
            <p:ph type="ftr" sz="quarter" idx="11"/>
          </p:nvPr>
        </p:nvSpPr>
        <p:spPr/>
        <p:txBody>
          <a:bodyPr numCol="1"/>
          <a:lstStyle/>
          <a:p>
            <a:endParaRPr lang="en-IN" altLang="en-IN"/>
          </a:p>
        </p:txBody>
      </p:sp>
      <p:sp>
        <p:nvSpPr>
          <p:cNvPr id="6" name="Slide Number Placeholder 5"/>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IN" altLang="en-IN"/>
          </a:p>
        </p:txBody>
      </p:sp>
      <p:sp>
        <p:nvSpPr>
          <p:cNvPr id="3" name="Content Placeholder 2"/>
          <p:cNvSpPr>
            <a:spLocks noGrp="1"/>
          </p:cNvSpPr>
          <p:nvPr>
            <p:ph sz="half" idx="1"/>
          </p:nvPr>
        </p:nvSpPr>
        <p:spPr>
          <a:xfrm>
            <a:off x="838200" y="1825625"/>
            <a:ext cx="5181600" cy="4351338"/>
          </a:xfrm>
        </p:spPr>
        <p:txBody>
          <a:bodyPr numCol="1"/>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ltLang="en-IN"/>
          </a:p>
        </p:txBody>
      </p:sp>
      <p:sp>
        <p:nvSpPr>
          <p:cNvPr id="4" name="Content Placeholder 3"/>
          <p:cNvSpPr>
            <a:spLocks noGrp="1"/>
          </p:cNvSpPr>
          <p:nvPr>
            <p:ph sz="half" idx="2"/>
          </p:nvPr>
        </p:nvSpPr>
        <p:spPr>
          <a:xfrm>
            <a:off x="6172200" y="1825625"/>
            <a:ext cx="5181600" cy="4351338"/>
          </a:xfrm>
        </p:spPr>
        <p:txBody>
          <a:bodyPr numCol="1"/>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ltLang="en-IN"/>
          </a:p>
        </p:txBody>
      </p:sp>
      <p:sp>
        <p:nvSpPr>
          <p:cNvPr id="5" name="Date Placeholder 4"/>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6" name="Footer Placeholder 5"/>
          <p:cNvSpPr>
            <a:spLocks noGrp="1"/>
          </p:cNvSpPr>
          <p:nvPr>
            <p:ph type="ftr" sz="quarter" idx="11"/>
          </p:nvPr>
        </p:nvSpPr>
        <p:spPr/>
        <p:txBody>
          <a:bodyPr numCol="1"/>
          <a:lstStyle/>
          <a:p>
            <a:endParaRPr lang="en-IN" altLang="en-IN"/>
          </a:p>
        </p:txBody>
      </p:sp>
      <p:sp>
        <p:nvSpPr>
          <p:cNvPr id="7" name="Slide Number Placeholder 6"/>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numCol="1"/>
          <a:lstStyle/>
          <a:p>
            <a:r>
              <a:rPr lang="en-US"/>
              <a:t>Click to edit Master title style</a:t>
            </a:r>
            <a:endParaRPr lang="en-IN" altLang="en-IN"/>
          </a:p>
        </p:txBody>
      </p:sp>
      <p:sp>
        <p:nvSpPr>
          <p:cNvPr id="3" name="Text Placeholder 2"/>
          <p:cNvSpPr>
            <a:spLocks noGrp="1"/>
          </p:cNvSpPr>
          <p:nvPr>
            <p:ph type="body" idx="1"/>
          </p:nvPr>
        </p:nvSpPr>
        <p:spPr>
          <a:xfrm>
            <a:off x="839788" y="1681163"/>
            <a:ext cx="5157787" cy="823912"/>
          </a:xfrm>
        </p:spPr>
        <p:txBody>
          <a:bodyPr numCol="1"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4" name="Content Placeholder 3"/>
          <p:cNvSpPr>
            <a:spLocks noGrp="1"/>
          </p:cNvSpPr>
          <p:nvPr>
            <p:ph sz="half" idx="2"/>
          </p:nvPr>
        </p:nvSpPr>
        <p:spPr>
          <a:xfrm>
            <a:off x="839788" y="2505075"/>
            <a:ext cx="5157787" cy="3684588"/>
          </a:xfrm>
        </p:spPr>
        <p:txBody>
          <a:bodyPr numCol="1"/>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ltLang="en-IN"/>
          </a:p>
        </p:txBody>
      </p:sp>
      <p:sp>
        <p:nvSpPr>
          <p:cNvPr id="5" name="Text Placeholder 4"/>
          <p:cNvSpPr>
            <a:spLocks noGrp="1"/>
          </p:cNvSpPr>
          <p:nvPr>
            <p:ph type="body" sz="quarter" idx="3"/>
          </p:nvPr>
        </p:nvSpPr>
        <p:spPr>
          <a:xfrm>
            <a:off x="6172200" y="1681163"/>
            <a:ext cx="5183188" cy="823912"/>
          </a:xfrm>
        </p:spPr>
        <p:txBody>
          <a:bodyPr numCol="1"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endParaRPr lang="en-US"/>
          </a:p>
        </p:txBody>
      </p:sp>
      <p:sp>
        <p:nvSpPr>
          <p:cNvPr id="6" name="Content Placeholder 5"/>
          <p:cNvSpPr>
            <a:spLocks noGrp="1"/>
          </p:cNvSpPr>
          <p:nvPr>
            <p:ph sz="quarter" idx="4"/>
          </p:nvPr>
        </p:nvSpPr>
        <p:spPr>
          <a:xfrm>
            <a:off x="6172200" y="2505075"/>
            <a:ext cx="5183188" cy="3684588"/>
          </a:xfrm>
        </p:spPr>
        <p:txBody>
          <a:bodyPr numCol="1"/>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ltLang="en-IN"/>
          </a:p>
        </p:txBody>
      </p:sp>
      <p:sp>
        <p:nvSpPr>
          <p:cNvPr id="7" name="Date Placeholder 6"/>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8" name="Footer Placeholder 7"/>
          <p:cNvSpPr>
            <a:spLocks noGrp="1"/>
          </p:cNvSpPr>
          <p:nvPr>
            <p:ph type="ftr" sz="quarter" idx="11"/>
          </p:nvPr>
        </p:nvSpPr>
        <p:spPr/>
        <p:txBody>
          <a:bodyPr numCol="1"/>
          <a:lstStyle/>
          <a:p>
            <a:endParaRPr lang="en-IN" altLang="en-IN"/>
          </a:p>
        </p:txBody>
      </p:sp>
      <p:sp>
        <p:nvSpPr>
          <p:cNvPr id="9" name="Slide Number Placeholder 8"/>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a:t>Click to edit Master title style</a:t>
            </a:r>
            <a:endParaRPr lang="en-IN" altLang="en-IN"/>
          </a:p>
        </p:txBody>
      </p:sp>
      <p:sp>
        <p:nvSpPr>
          <p:cNvPr id="3" name="Date Placeholder 2"/>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4" name="Footer Placeholder 3"/>
          <p:cNvSpPr>
            <a:spLocks noGrp="1"/>
          </p:cNvSpPr>
          <p:nvPr>
            <p:ph type="ftr" sz="quarter" idx="11"/>
          </p:nvPr>
        </p:nvSpPr>
        <p:spPr/>
        <p:txBody>
          <a:bodyPr numCol="1"/>
          <a:lstStyle/>
          <a:p>
            <a:endParaRPr lang="en-IN" altLang="en-IN"/>
          </a:p>
        </p:txBody>
      </p:sp>
      <p:sp>
        <p:nvSpPr>
          <p:cNvPr id="5" name="Slide Number Placeholder 4"/>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3" name="Footer Placeholder 2"/>
          <p:cNvSpPr>
            <a:spLocks noGrp="1"/>
          </p:cNvSpPr>
          <p:nvPr>
            <p:ph type="ftr" sz="quarter" idx="11"/>
          </p:nvPr>
        </p:nvSpPr>
        <p:spPr/>
        <p:txBody>
          <a:bodyPr numCol="1"/>
          <a:lstStyle/>
          <a:p>
            <a:endParaRPr lang="en-IN" altLang="en-IN"/>
          </a:p>
        </p:txBody>
      </p:sp>
      <p:sp>
        <p:nvSpPr>
          <p:cNvPr id="4" name="Slide Number Placeholder 3"/>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numCol="1" anchor="b"/>
          <a:lstStyle>
            <a:lvl1pPr>
              <a:defRPr sz="3200"/>
            </a:lvl1pPr>
          </a:lstStyle>
          <a:p>
            <a:r>
              <a:rPr lang="en-US"/>
              <a:t>Click to edit Master title style</a:t>
            </a:r>
            <a:endParaRPr lang="en-IN" altLang="en-IN"/>
          </a:p>
        </p:txBody>
      </p:sp>
      <p:sp>
        <p:nvSpPr>
          <p:cNvPr id="3" name="Content Placeholder 2"/>
          <p:cNvSpPr>
            <a:spLocks noGrp="1"/>
          </p:cNvSpPr>
          <p:nvPr>
            <p:ph idx="1"/>
          </p:nvPr>
        </p:nvSpPr>
        <p:spPr>
          <a:xfrm>
            <a:off x="5183188" y="987425"/>
            <a:ext cx="6172200" cy="4873625"/>
          </a:xfrm>
        </p:spPr>
        <p:txBody>
          <a:bodyPr numCol="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ltLang="en-IN"/>
          </a:p>
        </p:txBody>
      </p:sp>
      <p:sp>
        <p:nvSpPr>
          <p:cNvPr id="4" name="Text Placeholder 3"/>
          <p:cNvSpPr>
            <a:spLocks noGrp="1"/>
          </p:cNvSpPr>
          <p:nvPr>
            <p:ph type="body" sz="half" idx="2"/>
          </p:nvPr>
        </p:nvSpPr>
        <p:spPr>
          <a:xfrm>
            <a:off x="839788" y="2057400"/>
            <a:ext cx="3932237" cy="3811588"/>
          </a:xfrm>
        </p:spPr>
        <p:txBody>
          <a:bodyPr numCol="1"/>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6" name="Footer Placeholder 5"/>
          <p:cNvSpPr>
            <a:spLocks noGrp="1"/>
          </p:cNvSpPr>
          <p:nvPr>
            <p:ph type="ftr" sz="quarter" idx="11"/>
          </p:nvPr>
        </p:nvSpPr>
        <p:spPr/>
        <p:txBody>
          <a:bodyPr numCol="1"/>
          <a:lstStyle/>
          <a:p>
            <a:endParaRPr lang="en-IN" altLang="en-IN"/>
          </a:p>
        </p:txBody>
      </p:sp>
      <p:sp>
        <p:nvSpPr>
          <p:cNvPr id="7" name="Slide Number Placeholder 6"/>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numCol="1" anchor="b"/>
          <a:lstStyle>
            <a:lvl1pPr>
              <a:defRPr sz="3200"/>
            </a:lvl1pPr>
          </a:lstStyle>
          <a:p>
            <a:r>
              <a:rPr lang="en-US"/>
              <a:t>Click to edit Master title style</a:t>
            </a:r>
            <a:endParaRPr lang="en-IN" altLang="en-IN"/>
          </a:p>
        </p:txBody>
      </p:sp>
      <p:sp>
        <p:nvSpPr>
          <p:cNvPr id="3" name="Picture Placeholder 2"/>
          <p:cNvSpPr>
            <a:spLocks noGrp="1"/>
          </p:cNvSpPr>
          <p:nvPr>
            <p:ph type="pic" idx="1"/>
          </p:nvPr>
        </p:nvSpPr>
        <p:spPr>
          <a:xfrm>
            <a:off x="5183188" y="987425"/>
            <a:ext cx="6172200" cy="4873625"/>
          </a:xfrm>
        </p:spPr>
        <p:txBody>
          <a:bodyPr numCol="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ltLang="en-IN"/>
          </a:p>
        </p:txBody>
      </p:sp>
      <p:sp>
        <p:nvSpPr>
          <p:cNvPr id="4" name="Text Placeholder 3"/>
          <p:cNvSpPr>
            <a:spLocks noGrp="1"/>
          </p:cNvSpPr>
          <p:nvPr>
            <p:ph type="body" sz="half" idx="2"/>
          </p:nvPr>
        </p:nvSpPr>
        <p:spPr>
          <a:xfrm>
            <a:off x="839788" y="2057400"/>
            <a:ext cx="3932237" cy="3811588"/>
          </a:xfrm>
        </p:spPr>
        <p:txBody>
          <a:bodyPr numCol="1"/>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endParaRPr lang="en-US"/>
          </a:p>
        </p:txBody>
      </p:sp>
      <p:sp>
        <p:nvSpPr>
          <p:cNvPr id="5" name="Date Placeholder 4"/>
          <p:cNvSpPr>
            <a:spLocks noGrp="1"/>
          </p:cNvSpPr>
          <p:nvPr>
            <p:ph type="dt" sz="half" idx="10"/>
          </p:nvPr>
        </p:nvSpPr>
        <p:spPr/>
        <p:txBody>
          <a:bodyPr numCol="1"/>
          <a:lstStyle/>
          <a:p>
            <a:fld id="{483687FF-35A4-47E9-B375-830616CED789}" type="datetimeFigureOut">
              <a:rPr lang="en-IN" altLang="en-IN" smtClean="0"/>
            </a:fld>
            <a:endParaRPr lang="en-IN" altLang="en-IN"/>
          </a:p>
        </p:txBody>
      </p:sp>
      <p:sp>
        <p:nvSpPr>
          <p:cNvPr id="6" name="Footer Placeholder 5"/>
          <p:cNvSpPr>
            <a:spLocks noGrp="1"/>
          </p:cNvSpPr>
          <p:nvPr>
            <p:ph type="ftr" sz="quarter" idx="11"/>
          </p:nvPr>
        </p:nvSpPr>
        <p:spPr/>
        <p:txBody>
          <a:bodyPr numCol="1"/>
          <a:lstStyle/>
          <a:p>
            <a:endParaRPr lang="en-IN" altLang="en-IN"/>
          </a:p>
        </p:txBody>
      </p:sp>
      <p:sp>
        <p:nvSpPr>
          <p:cNvPr id="7" name="Slide Number Placeholder 6"/>
          <p:cNvSpPr>
            <a:spLocks noGrp="1"/>
          </p:cNvSpPr>
          <p:nvPr>
            <p:ph type="sldNum" sz="quarter" idx="12"/>
          </p:nvPr>
        </p:nvSpPr>
        <p:spPr/>
        <p:txBody>
          <a:bodyPr numCol="1"/>
          <a:lstStyle/>
          <a:p>
            <a:fld id="{BC04866F-EC5C-4B15-B8D0-7244DD53459A}" type="slidenum">
              <a:rPr lang="en-IN" altLang="en-IN" smtClean="0"/>
            </a:fld>
            <a:endParaRPr lang="en-IN" alt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numCol="1" rtlCol="0" anchor="ctr">
            <a:normAutofit/>
          </a:bodyPr>
          <a:lstStyle/>
          <a:p>
            <a:r>
              <a:rPr lang="en-US"/>
              <a:t>Click to edit Master title style</a:t>
            </a:r>
            <a:endParaRPr lang="en-IN" alt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numCol="1" rtlCol="0">
            <a:normAutofit/>
          </a:bodyPr>
          <a:lstStyle/>
          <a:p>
            <a:pPr lvl="0"/>
            <a:r>
              <a:rPr lang="en-US"/>
              <a:t>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lt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483687FF-35A4-47E9-B375-830616CED789}" type="datetimeFigureOut">
              <a:rPr lang="en-IN" altLang="en-IN" smtClean="0"/>
            </a:fld>
            <a:endParaRPr lang="en-IN" alt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IN" alt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BC04866F-EC5C-4B15-B8D0-7244DD53459A}" type="slidenum">
              <a:rPr lang="en-IN" altLang="en-IN" smtClean="0"/>
            </a:fld>
            <a:endParaRPr lang="en-IN" alt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1.png"/><Relationship Id="rId1" Type="http://schemas.openxmlformats.org/officeDocument/2006/relationships/image" Target="../media/image160.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3.png"/><Relationship Id="rId1" Type="http://schemas.openxmlformats.org/officeDocument/2006/relationships/image" Target="../media/image162.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10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image" Target="../media/image165.png"/></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9.png"/><Relationship Id="rId1" Type="http://schemas.openxmlformats.org/officeDocument/2006/relationships/image" Target="../media/image168.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1.png"/><Relationship Id="rId1" Type="http://schemas.openxmlformats.org/officeDocument/2006/relationships/image" Target="../media/image170.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4.png"/><Relationship Id="rId1" Type="http://schemas.openxmlformats.org/officeDocument/2006/relationships/image" Target="../media/image173.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image" Target="../media/image175.png"/></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9.png"/><Relationship Id="rId1" Type="http://schemas.openxmlformats.org/officeDocument/2006/relationships/image" Target="../media/image17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0.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9.png"/><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image" Target="../media/image18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94.png"/><Relationship Id="rId4" Type="http://schemas.openxmlformats.org/officeDocument/2006/relationships/image" Target="../media/image193.png"/><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image" Target="../media/image190.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6.png"/><Relationship Id="rId1" Type="http://schemas.openxmlformats.org/officeDocument/2006/relationships/image" Target="../media/image195.png"/></Relationships>
</file>

<file path=ppt/slides/_rels/slide1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1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image" Target="../media/image20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2.png"/><Relationship Id="rId1"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5.png"/><Relationship Id="rId1"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6.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5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image" Target="../media/image8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2.png"/><Relationship Id="rId1"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9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7.png"/><Relationship Id="rId1" Type="http://schemas.openxmlformats.org/officeDocument/2006/relationships/image" Target="../media/image11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9.png"/><Relationship Id="rId1" Type="http://schemas.openxmlformats.org/officeDocument/2006/relationships/image" Target="../media/image118.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png"/><Relationship Id="rId1" Type="http://schemas.openxmlformats.org/officeDocument/2006/relationships/image" Target="../media/image1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8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0.png"/><Relationship Id="rId1" Type="http://schemas.openxmlformats.org/officeDocument/2006/relationships/image" Target="../media/image129.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1.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3.png"/><Relationship Id="rId1"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5.png"/><Relationship Id="rId1" Type="http://schemas.openxmlformats.org/officeDocument/2006/relationships/image" Target="../media/image1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jpeg"/><Relationship Id="rId1" Type="http://schemas.openxmlformats.org/officeDocument/2006/relationships/image" Target="../media/image1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1.png"/><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image" Target="../media/image138.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4.png"/><Relationship Id="rId1" Type="http://schemas.openxmlformats.org/officeDocument/2006/relationships/image" Target="../media/image14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7.png"/><Relationship Id="rId1" Type="http://schemas.openxmlformats.org/officeDocument/2006/relationships/image" Target="../media/image146.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image" Target="../media/image148.png"/></Relationships>
</file>

<file path=ppt/slides/_rels/slide9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image" Target="../media/image1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numCol="1"/>
          <a:lstStyle/>
          <a:p>
            <a:r>
              <a:rPr lang="en-US" dirty="0"/>
              <a:t>CSS</a:t>
            </a:r>
            <a:endParaRPr lang="en-IN" altLang="en-IN" dirty="0"/>
          </a:p>
        </p:txBody>
      </p:sp>
      <p:sp>
        <p:nvSpPr>
          <p:cNvPr id="3" name="Subtitle 2"/>
          <p:cNvSpPr>
            <a:spLocks noGrp="1"/>
          </p:cNvSpPr>
          <p:nvPr>
            <p:ph type="subTitle" idx="1"/>
          </p:nvPr>
        </p:nvSpPr>
        <p:spPr/>
        <p:txBody>
          <a:bodyPr numCol="1"/>
          <a:lstStyle/>
          <a:p>
            <a:endParaRPr lang="en-IN" altLang="en-I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32454" y="92766"/>
            <a:ext cx="5664763" cy="3622257"/>
          </a:xfrm>
          <a:prstGeom prst="rect">
            <a:avLst/>
          </a:prstGeom>
        </p:spPr>
      </p:pic>
      <p:pic>
        <p:nvPicPr>
          <p:cNvPr id="3" name="Picture 2"/>
          <p:cNvPicPr>
            <a:picLocks noChangeAspect="1"/>
          </p:cNvPicPr>
          <p:nvPr/>
        </p:nvPicPr>
        <p:blipFill>
          <a:blip r:embed="rId2"/>
          <a:stretch>
            <a:fillRect/>
          </a:stretch>
        </p:blipFill>
        <p:spPr>
          <a:xfrm>
            <a:off x="6179470" y="3875444"/>
            <a:ext cx="5611008" cy="2791215"/>
          </a:xfrm>
          <a:prstGeom prst="rect">
            <a:avLst/>
          </a:prstGeom>
        </p:spPr>
      </p:pic>
      <p:pic>
        <p:nvPicPr>
          <p:cNvPr id="4" name="Picture 3"/>
          <p:cNvPicPr>
            <a:picLocks noChangeAspect="1"/>
          </p:cNvPicPr>
          <p:nvPr/>
        </p:nvPicPr>
        <p:blipFill>
          <a:blip r:embed="rId3"/>
          <a:stretch>
            <a:fillRect/>
          </a:stretch>
        </p:blipFill>
        <p:spPr>
          <a:xfrm>
            <a:off x="7311917" y="264881"/>
            <a:ext cx="3806656" cy="2671841"/>
          </a:xfrm>
          <a:prstGeom prst="rect">
            <a:avLst/>
          </a:prstGeom>
        </p:spPr>
      </p:pic>
      <p:sp>
        <p:nvSpPr>
          <p:cNvPr id="5" name="Rectangle 4"/>
          <p:cNvSpPr/>
          <p:nvPr/>
        </p:nvSpPr>
        <p:spPr>
          <a:xfrm>
            <a:off x="6192722" y="2936722"/>
            <a:ext cx="6096000" cy="646331"/>
          </a:xfrm>
          <a:prstGeom prst="rect">
            <a:avLst/>
          </a:prstGeom>
        </p:spPr>
        <p:txBody>
          <a:bodyPr numCol="1">
            <a:spAutoFit/>
          </a:bodyPr>
          <a:lstStyle/>
          <a:p>
            <a:r>
              <a:rPr lang="en-US" b="0" i="1" dirty="0">
                <a:solidFill>
                  <a:srgbClr val="000000"/>
                </a:solidFill>
                <a:effectLst/>
                <a:latin typeface="Verdana" panose="020B0604030504040204" pitchFamily="34" charset="0"/>
              </a:rPr>
              <a:t>Note: Do not add a space between the property value (20) and the unit (</a:t>
            </a:r>
            <a:r>
              <a:rPr lang="en-US" b="0" i="1" dirty="0" err="1">
                <a:solidFill>
                  <a:srgbClr val="000000"/>
                </a:solidFill>
                <a:effectLst/>
                <a:latin typeface="Verdana" panose="020B0604030504040204" pitchFamily="34" charset="0"/>
              </a:rPr>
              <a:t>px</a:t>
            </a:r>
            <a:r>
              <a:rPr lang="en-US" b="0" i="1" dirty="0">
                <a:solidFill>
                  <a:srgbClr val="000000"/>
                </a:solidFill>
                <a:effectLst/>
                <a:latin typeface="Verdana" panose="020B0604030504040204" pitchFamily="34" charset="0"/>
              </a:rPr>
              <a:t>).</a:t>
            </a:r>
            <a:endParaRPr lang="en-IN" altLang="en-IN" i="1"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056"/>
            <a:ext cx="10515600" cy="1325563"/>
          </a:xfrm>
        </p:spPr>
        <p:txBody>
          <a:bodyPr numCol="1"/>
          <a:lstStyle/>
          <a:p>
            <a:r>
              <a:rPr lang="en-IN" altLang="en-IN" dirty="0"/>
              <a:t>CSS float and clear</a:t>
            </a:r>
            <a:endParaRPr lang="en-IN" altLang="en-IN" dirty="0"/>
          </a:p>
        </p:txBody>
      </p:sp>
      <p:sp>
        <p:nvSpPr>
          <p:cNvPr id="3" name="Content Placeholder 2"/>
          <p:cNvSpPr>
            <a:spLocks noGrp="1"/>
          </p:cNvSpPr>
          <p:nvPr>
            <p:ph idx="1"/>
          </p:nvPr>
        </p:nvSpPr>
        <p:spPr>
          <a:xfrm>
            <a:off x="838200" y="1146678"/>
            <a:ext cx="10515600" cy="5030285"/>
          </a:xfrm>
        </p:spPr>
        <p:txBody>
          <a:bodyPr numCol="1">
            <a:normAutofit/>
          </a:bodyPr>
          <a:lstStyle/>
          <a:p>
            <a:pPr>
              <a:lnSpc>
                <a:spcPct val="160000"/>
              </a:lnSpc>
            </a:pPr>
            <a:r>
              <a:rPr lang="en-US" sz="2400" dirty="0"/>
              <a:t>The float property is used for positioning and formatting content e.g. let an image float left to the text in a container.</a:t>
            </a:r>
            <a:endParaRPr lang="en-US" sz="2400" dirty="0"/>
          </a:p>
          <a:p>
            <a:pPr lvl="1">
              <a:lnSpc>
                <a:spcPct val="160000"/>
              </a:lnSpc>
            </a:pPr>
            <a:r>
              <a:rPr lang="en-US" sz="2000" dirty="0"/>
              <a:t>left - The element floats to the left of its container</a:t>
            </a:r>
            <a:endParaRPr lang="en-US" sz="2000" dirty="0"/>
          </a:p>
          <a:p>
            <a:pPr lvl="1">
              <a:lnSpc>
                <a:spcPct val="160000"/>
              </a:lnSpc>
            </a:pPr>
            <a:r>
              <a:rPr lang="en-US" sz="2000" dirty="0"/>
              <a:t>right - The element floats to the right of its container</a:t>
            </a:r>
            <a:endParaRPr lang="en-US" sz="2000" dirty="0"/>
          </a:p>
          <a:p>
            <a:pPr lvl="1">
              <a:lnSpc>
                <a:spcPct val="160000"/>
              </a:lnSpc>
            </a:pPr>
            <a:r>
              <a:rPr lang="en-US" sz="2000" dirty="0"/>
              <a:t>none - The element does not float (will be displayed just where it occurs in the text). (Default)</a:t>
            </a:r>
            <a:endParaRPr lang="en-US" sz="2000" dirty="0"/>
          </a:p>
          <a:p>
            <a:pPr lvl="1">
              <a:lnSpc>
                <a:spcPct val="160000"/>
              </a:lnSpc>
            </a:pPr>
            <a:r>
              <a:rPr lang="en-US" sz="2000" dirty="0"/>
              <a:t>inherit - The element inherits the float value of its parent</a:t>
            </a:r>
            <a:endParaRPr lang="en-IN" altLang="en-IN" sz="2000" dirty="0"/>
          </a:p>
        </p:txBody>
      </p:sp>
      <p:pic>
        <p:nvPicPr>
          <p:cNvPr id="6" name="Picture 5"/>
          <p:cNvPicPr>
            <a:picLocks noChangeAspect="1"/>
          </p:cNvPicPr>
          <p:nvPr/>
        </p:nvPicPr>
        <p:blipFill>
          <a:blip r:embed="rId1"/>
          <a:stretch>
            <a:fillRect/>
          </a:stretch>
        </p:blipFill>
        <p:spPr>
          <a:xfrm>
            <a:off x="2557338" y="4637126"/>
            <a:ext cx="7077323" cy="1954655"/>
          </a:xfrm>
          <a:prstGeom prst="rect">
            <a:avLst/>
          </a:prstGeom>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51793" y="366619"/>
            <a:ext cx="8373724" cy="5494431"/>
          </a:xfrm>
          <a:prstGeom prst="rect">
            <a:avLst/>
          </a:prstGeom>
        </p:spPr>
      </p:pic>
      <p:pic>
        <p:nvPicPr>
          <p:cNvPr id="3" name="Picture 2"/>
          <p:cNvPicPr>
            <a:picLocks noChangeAspect="1"/>
          </p:cNvPicPr>
          <p:nvPr/>
        </p:nvPicPr>
        <p:blipFill>
          <a:blip r:embed="rId2"/>
          <a:stretch>
            <a:fillRect/>
          </a:stretch>
        </p:blipFill>
        <p:spPr>
          <a:xfrm>
            <a:off x="5202493" y="0"/>
            <a:ext cx="6239746" cy="2819794"/>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621081" y="322174"/>
            <a:ext cx="5895466" cy="6304873"/>
          </a:xfrm>
          <a:prstGeom prst="rect">
            <a:avLst/>
          </a:prstGeom>
        </p:spPr>
      </p:pic>
      <p:pic>
        <p:nvPicPr>
          <p:cNvPr id="9" name="Picture 8"/>
          <p:cNvPicPr>
            <a:picLocks noChangeAspect="1"/>
          </p:cNvPicPr>
          <p:nvPr/>
        </p:nvPicPr>
        <p:blipFill>
          <a:blip r:embed="rId2"/>
          <a:stretch>
            <a:fillRect/>
          </a:stretch>
        </p:blipFill>
        <p:spPr>
          <a:xfrm>
            <a:off x="5544192" y="2868303"/>
            <a:ext cx="6312224" cy="3111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Clear Property</a:t>
            </a:r>
            <a:endParaRPr lang="en-IN" altLang="en-IN" dirty="0"/>
          </a:p>
        </p:txBody>
      </p:sp>
      <p:sp>
        <p:nvSpPr>
          <p:cNvPr id="3" name="Content Placeholder 2"/>
          <p:cNvSpPr>
            <a:spLocks noGrp="1"/>
          </p:cNvSpPr>
          <p:nvPr>
            <p:ph idx="1"/>
          </p:nvPr>
        </p:nvSpPr>
        <p:spPr>
          <a:xfrm>
            <a:off x="384313" y="1828800"/>
            <a:ext cx="11807687" cy="4578351"/>
          </a:xfrm>
        </p:spPr>
        <p:txBody>
          <a:bodyPr numCol="1">
            <a:noAutofit/>
          </a:bodyPr>
          <a:lstStyle/>
          <a:p>
            <a:pPr algn="just">
              <a:lnSpc>
                <a:spcPct val="150000"/>
              </a:lnSpc>
            </a:pPr>
            <a:r>
              <a:rPr lang="en-US" sz="2400" dirty="0"/>
              <a:t>The way elements interact with floated elements is controlled by the clear property. </a:t>
            </a:r>
            <a:endParaRPr lang="en-US" sz="2400" dirty="0"/>
          </a:p>
          <a:p>
            <a:pPr algn="just">
              <a:lnSpc>
                <a:spcPct val="150000"/>
              </a:lnSpc>
            </a:pPr>
            <a:r>
              <a:rPr lang="en-US" sz="2400" dirty="0"/>
              <a:t>It shows if an element can be placed next to elements that have already floated.</a:t>
            </a:r>
            <a:endParaRPr lang="en-US" sz="2400" dirty="0"/>
          </a:p>
          <a:p>
            <a:pPr lvl="1" algn="just">
              <a:lnSpc>
                <a:spcPct val="150000"/>
              </a:lnSpc>
            </a:pPr>
            <a:r>
              <a:rPr lang="en-US" dirty="0"/>
              <a:t>none: No effect on adjacent elements, allowing them to position themselves freely.</a:t>
            </a:r>
            <a:endParaRPr lang="en-US" dirty="0"/>
          </a:p>
          <a:p>
            <a:pPr lvl="1" algn="just">
              <a:lnSpc>
                <a:spcPct val="150000"/>
              </a:lnSpc>
            </a:pPr>
            <a:r>
              <a:rPr lang="en-US" dirty="0"/>
              <a:t>left: Forces the element below any left-floating elements.</a:t>
            </a:r>
            <a:endParaRPr lang="en-US" dirty="0"/>
          </a:p>
          <a:p>
            <a:pPr lvl="1" algn="just">
              <a:lnSpc>
                <a:spcPct val="150000"/>
              </a:lnSpc>
            </a:pPr>
            <a:r>
              <a:rPr lang="en-US" dirty="0"/>
              <a:t>right: Forces the element below any right-floating elements.</a:t>
            </a:r>
            <a:endParaRPr lang="en-US" dirty="0"/>
          </a:p>
          <a:p>
            <a:pPr lvl="1" algn="just">
              <a:lnSpc>
                <a:spcPct val="150000"/>
              </a:lnSpc>
            </a:pPr>
            <a:r>
              <a:rPr lang="en-US" dirty="0"/>
              <a:t>both: Forces the element below both left and right floating elements.</a:t>
            </a:r>
            <a:endParaRPr lang="en-US" dirty="0"/>
          </a:p>
          <a:p>
            <a:pPr lvl="1" algn="just">
              <a:lnSpc>
                <a:spcPct val="150000"/>
              </a:lnSpc>
            </a:pPr>
            <a:r>
              <a:rPr lang="en-US" dirty="0"/>
              <a:t>inherit: Inherits the clear property from its parent element.</a:t>
            </a:r>
            <a:endParaRPr lang="en-IN" altLang="en-IN" dirty="0"/>
          </a:p>
        </p:txBody>
      </p:sp>
      <p:pic>
        <p:nvPicPr>
          <p:cNvPr id="5" name="Picture 4"/>
          <p:cNvPicPr>
            <a:picLocks noChangeAspect="1"/>
          </p:cNvPicPr>
          <p:nvPr/>
        </p:nvPicPr>
        <p:blipFill>
          <a:blip r:embed="rId1"/>
          <a:stretch>
            <a:fillRect/>
          </a:stretch>
        </p:blipFill>
        <p:spPr>
          <a:xfrm>
            <a:off x="5449772" y="0"/>
            <a:ext cx="5499878" cy="2080264"/>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4405096" y="237574"/>
            <a:ext cx="7455600" cy="3575405"/>
          </a:xfrm>
          <a:prstGeom prst="rect">
            <a:avLst/>
          </a:prstGeom>
        </p:spPr>
      </p:pic>
      <p:pic>
        <p:nvPicPr>
          <p:cNvPr id="4" name="Picture 3"/>
          <p:cNvPicPr>
            <a:picLocks noChangeAspect="1"/>
          </p:cNvPicPr>
          <p:nvPr/>
        </p:nvPicPr>
        <p:blipFill>
          <a:blip r:embed="rId2"/>
          <a:stretch>
            <a:fillRect/>
          </a:stretch>
        </p:blipFill>
        <p:spPr>
          <a:xfrm>
            <a:off x="159028" y="197818"/>
            <a:ext cx="3511824" cy="6355406"/>
          </a:xfrm>
          <a:prstGeom prst="rect">
            <a:avLst/>
          </a:prstGeom>
        </p:spPr>
      </p:pic>
      <p:pic>
        <p:nvPicPr>
          <p:cNvPr id="6" name="Picture 5"/>
          <p:cNvPicPr>
            <a:picLocks noChangeAspect="1"/>
          </p:cNvPicPr>
          <p:nvPr/>
        </p:nvPicPr>
        <p:blipFill>
          <a:blip r:embed="rId3"/>
          <a:stretch>
            <a:fillRect/>
          </a:stretch>
        </p:blipFill>
        <p:spPr>
          <a:xfrm>
            <a:off x="5447446" y="3415277"/>
            <a:ext cx="6306430" cy="3362794"/>
          </a:xfrm>
          <a:prstGeom prst="rect">
            <a:avLst/>
          </a:prstGeom>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2628" y="262595"/>
            <a:ext cx="11273503" cy="830997"/>
          </a:xfrm>
          <a:prstGeom prst="rect">
            <a:avLst/>
          </a:prstGeom>
        </p:spPr>
        <p:txBody>
          <a:bodyPr wrap="square" numCol="1">
            <a:spAutoFit/>
          </a:bodyPr>
          <a:lstStyle/>
          <a:p>
            <a:pPr algn="just"/>
            <a:r>
              <a:rPr lang="en-IN" altLang="en-IN" sz="2400" b="1" dirty="0" err="1" smtClean="0">
                <a:solidFill>
                  <a:srgbClr val="000000"/>
                </a:solidFill>
                <a:latin typeface="Times New Roman" panose="02020603050405020304" pitchFamily="18" charset="0"/>
                <a:cs typeface="Times New Roman" panose="02020603050405020304" pitchFamily="18" charset="0"/>
              </a:rPr>
              <a:t>Clearfix</a:t>
            </a:r>
            <a:r>
              <a:rPr lang="en-IN" altLang="en-IN" sz="2400" dirty="0" smtClean="0">
                <a:solidFill>
                  <a:srgbClr val="000000"/>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If a floated element is taller than the containing element, it will "overflow" outside of its container. We can then add a </a:t>
            </a:r>
            <a:r>
              <a:rPr lang="en-US" sz="2400" dirty="0" err="1" smtClean="0">
                <a:latin typeface="Times New Roman" panose="02020603050405020304" pitchFamily="18" charset="0"/>
                <a:cs typeface="Times New Roman" panose="02020603050405020304" pitchFamily="18" charset="0"/>
              </a:rPr>
              <a:t>clearfix</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to solve this </a:t>
            </a:r>
            <a:r>
              <a:rPr lang="en-US" sz="2400" dirty="0" smtClean="0">
                <a:latin typeface="Times New Roman" panose="02020603050405020304" pitchFamily="18" charset="0"/>
                <a:cs typeface="Times New Roman" panose="02020603050405020304" pitchFamily="18" charset="0"/>
              </a:rPr>
              <a:t>problem.</a:t>
            </a:r>
            <a:endParaRPr lang="en-IN" altLang="en-IN" sz="2400" b="0" i="0" dirty="0">
              <a:solidFill>
                <a:srgbClr val="000000"/>
              </a:solidFill>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304801" y="1093592"/>
            <a:ext cx="3569958" cy="5493428"/>
          </a:xfrm>
          <a:prstGeom prst="rect">
            <a:avLst/>
          </a:prstGeom>
        </p:spPr>
      </p:pic>
      <p:pic>
        <p:nvPicPr>
          <p:cNvPr id="4" name="Picture 3"/>
          <p:cNvPicPr>
            <a:picLocks noChangeAspect="1"/>
          </p:cNvPicPr>
          <p:nvPr/>
        </p:nvPicPr>
        <p:blipFill>
          <a:blip r:embed="rId2"/>
          <a:stretch>
            <a:fillRect/>
          </a:stretch>
        </p:blipFill>
        <p:spPr>
          <a:xfrm>
            <a:off x="4222677" y="1282147"/>
            <a:ext cx="7704279" cy="4707835"/>
          </a:xfrm>
          <a:prstGeom prst="rect">
            <a:avLst/>
          </a:prstGeom>
        </p:spPr>
      </p:pic>
      <p:sp>
        <p:nvSpPr>
          <p:cNvPr id="5" name="Rectangle 1"/>
          <p:cNvSpPr>
            <a:spLocks noChangeArrowheads="1"/>
          </p:cNvSpPr>
          <p:nvPr/>
        </p:nvSpPr>
        <p:spPr>
          <a:xfrm>
            <a:off x="3670852" y="6019164"/>
            <a:ext cx="852114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80604020202020204" pitchFamily="34" charset="0"/>
              </a:defRPr>
            </a:lvl1pPr>
            <a:lvl2pPr eaLnBrk="0" fontAlgn="base" hangingPunct="0">
              <a:spcBef>
                <a:spcPct val="0"/>
              </a:spcBef>
              <a:spcAft>
                <a:spcPct val="0"/>
              </a:spcAft>
              <a:defRPr>
                <a:solidFill>
                  <a:schemeClr val="tx1"/>
                </a:solidFill>
                <a:latin typeface="Arial" panose="02080604020202020204" pitchFamily="34" charset="0"/>
              </a:defRPr>
            </a:lvl2pPr>
            <a:lvl3pPr eaLnBrk="0" fontAlgn="base" hangingPunct="0">
              <a:spcBef>
                <a:spcPct val="0"/>
              </a:spcBef>
              <a:spcAft>
                <a:spcPct val="0"/>
              </a:spcAft>
              <a:defRPr>
                <a:solidFill>
                  <a:schemeClr val="tx1"/>
                </a:solidFill>
                <a:latin typeface="Arial" panose="02080604020202020204" pitchFamily="34" charset="0"/>
              </a:defRPr>
            </a:lvl3pPr>
            <a:lvl4pPr eaLnBrk="0" fontAlgn="base" hangingPunct="0">
              <a:spcBef>
                <a:spcPct val="0"/>
              </a:spcBef>
              <a:spcAft>
                <a:spcPct val="0"/>
              </a:spcAft>
              <a:defRPr>
                <a:solidFill>
                  <a:schemeClr val="tx1"/>
                </a:solidFill>
                <a:latin typeface="Arial" panose="02080604020202020204" pitchFamily="34" charset="0"/>
              </a:defRPr>
            </a:lvl4pPr>
            <a:lvl5pPr eaLnBrk="0" fontAlgn="base" hangingPunct="0">
              <a:spcBef>
                <a:spcPct val="0"/>
              </a:spcBef>
              <a:spcAft>
                <a:spcPct val="0"/>
              </a:spcAft>
              <a:defRPr>
                <a:solidFill>
                  <a:schemeClr val="tx1"/>
                </a:solidFill>
                <a:latin typeface="Arial" panose="02080604020202020204" pitchFamily="34" charset="0"/>
              </a:defRPr>
            </a:lvl5pPr>
            <a:lvl6pPr eaLnBrk="0" fontAlgn="base" hangingPunct="0">
              <a:spcBef>
                <a:spcPct val="0"/>
              </a:spcBef>
              <a:spcAft>
                <a:spcPct val="0"/>
              </a:spcAft>
              <a:defRPr>
                <a:solidFill>
                  <a:schemeClr val="tx1"/>
                </a:solidFill>
                <a:latin typeface="Arial" panose="02080604020202020204" pitchFamily="34" charset="0"/>
              </a:defRPr>
            </a:lvl6pPr>
            <a:lvl7pPr eaLnBrk="0" fontAlgn="base" hangingPunct="0">
              <a:spcBef>
                <a:spcPct val="0"/>
              </a:spcBef>
              <a:spcAft>
                <a:spcPct val="0"/>
              </a:spcAft>
              <a:defRPr>
                <a:solidFill>
                  <a:schemeClr val="tx1"/>
                </a:solidFill>
                <a:latin typeface="Arial" panose="02080604020202020204" pitchFamily="34" charset="0"/>
              </a:defRPr>
            </a:lvl7pPr>
            <a:lvl8pPr eaLnBrk="0" fontAlgn="base" hangingPunct="0">
              <a:spcBef>
                <a:spcPct val="0"/>
              </a:spcBef>
              <a:spcAft>
                <a:spcPct val="0"/>
              </a:spcAft>
              <a:defRPr>
                <a:solidFill>
                  <a:schemeClr val="tx1"/>
                </a:solidFill>
                <a:latin typeface="Arial" panose="02080604020202020204" pitchFamily="34" charset="0"/>
              </a:defRPr>
            </a:lvl8pPr>
            <a:lvl9pPr eaLnBrk="0" fontAlgn="base" hangingPunct="0">
              <a:spcBef>
                <a:spcPct val="0"/>
              </a:spcBef>
              <a:spcAft>
                <a:spcPct val="0"/>
              </a:spcAft>
              <a:defRPr>
                <a:solidFill>
                  <a:schemeClr val="tx1"/>
                </a:solidFill>
                <a:latin typeface="Arial" panose="0208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a:t>
            </a:r>
            <a:r>
              <a:rPr kumimoji="0" lang="en-US" sz="2000" b="0" i="0" u="none" strike="noStrike" cap="none" normalizeH="0" baseline="0" dirty="0" smtClean="0">
                <a:ln>
                  <a:noFill/>
                </a:ln>
                <a:solidFill>
                  <a:srgbClr val="DC143C"/>
                </a:solidFill>
                <a:effectLst/>
                <a:latin typeface="Times New Roman" panose="02020603050405020304" pitchFamily="18" charset="0"/>
                <a:cs typeface="Times New Roman" panose="02020603050405020304" pitchFamily="18" charset="0"/>
              </a:rPr>
              <a:t>overflow: auto</a:t>
            </a:r>
            <a:r>
              <a:rPr kumimoji="0" 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t>
            </a:r>
            <a:r>
              <a:rPr kumimoji="0" lang="en-US" sz="20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clearfix</a:t>
            </a:r>
            <a:r>
              <a:rPr kumimoji="0" lang="en-US" sz="20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works well as long as you are able to keep control of your margins and padding (else you might see scrollbars).</a:t>
            </a:r>
            <a:r>
              <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 </a:t>
            </a:r>
            <a:endParaRPr kumimoji="0" lang="en-US" sz="20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01244" y="0"/>
            <a:ext cx="7891317" cy="3564614"/>
          </a:xfrm>
          <a:prstGeom prst="rect">
            <a:avLst/>
          </a:prstGeom>
        </p:spPr>
      </p:pic>
      <p:pic>
        <p:nvPicPr>
          <p:cNvPr id="3" name="Picture 2"/>
          <p:cNvPicPr>
            <a:picLocks noChangeAspect="1"/>
          </p:cNvPicPr>
          <p:nvPr/>
        </p:nvPicPr>
        <p:blipFill>
          <a:blip r:embed="rId2"/>
          <a:stretch>
            <a:fillRect/>
          </a:stretch>
        </p:blipFill>
        <p:spPr>
          <a:xfrm>
            <a:off x="622309" y="3421917"/>
            <a:ext cx="7670252" cy="3232718"/>
          </a:xfrm>
          <a:prstGeom prst="rect">
            <a:avLst/>
          </a:prstGeom>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align – horizontal and center</a:t>
            </a:r>
            <a:endParaRPr lang="en-IN" altLang="en-IN" dirty="0"/>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2918" t="23215" r="24663" b="36353"/>
          <a:stretch>
            <a:fillRect/>
          </a:stretch>
        </p:blipFill>
        <p:spPr>
          <a:xfrm>
            <a:off x="838200" y="1851948"/>
            <a:ext cx="10909446" cy="3426107"/>
          </a:xfrm>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CSS Positioning </a:t>
            </a:r>
            <a:endParaRPr lang="en-IN" altLang="en-IN" dirty="0"/>
          </a:p>
        </p:txBody>
      </p:sp>
      <p:sp>
        <p:nvSpPr>
          <p:cNvPr id="3" name="Content Placeholder 2"/>
          <p:cNvSpPr>
            <a:spLocks noGrp="1"/>
          </p:cNvSpPr>
          <p:nvPr>
            <p:ph idx="1"/>
          </p:nvPr>
        </p:nvSpPr>
        <p:spPr/>
        <p:txBody>
          <a:bodyPr numCol="1">
            <a:normAutofit lnSpcReduction="10000"/>
          </a:bodyPr>
          <a:lstStyle/>
          <a:p>
            <a:r>
              <a:rPr lang="en-US" dirty="0"/>
              <a:t>CSS property position helps manipulate position of an element in a web page. Ex: top of the webpage/bottom of the webpage/ left or right.</a:t>
            </a:r>
            <a:endParaRPr lang="en-US" dirty="0"/>
          </a:p>
          <a:p>
            <a:r>
              <a:rPr lang="en-US" dirty="0"/>
              <a:t>The position property specifies the type of positioning method used for an element.</a:t>
            </a:r>
            <a:endParaRPr lang="en-US" dirty="0"/>
          </a:p>
          <a:p>
            <a:r>
              <a:rPr lang="en-US" dirty="0"/>
              <a:t>There are five different position values:</a:t>
            </a:r>
            <a:endParaRPr lang="en-US" dirty="0"/>
          </a:p>
          <a:p>
            <a:pPr lvl="1"/>
            <a:r>
              <a:rPr lang="en-US" dirty="0"/>
              <a:t>Static(default)</a:t>
            </a:r>
            <a:endParaRPr lang="en-US" dirty="0"/>
          </a:p>
          <a:p>
            <a:pPr lvl="1"/>
            <a:r>
              <a:rPr lang="en-US" dirty="0"/>
              <a:t>relative</a:t>
            </a:r>
            <a:endParaRPr lang="en-US" dirty="0"/>
          </a:p>
          <a:p>
            <a:pPr lvl="1"/>
            <a:r>
              <a:rPr lang="en-US" dirty="0"/>
              <a:t>fixed</a:t>
            </a:r>
            <a:endParaRPr lang="en-US" dirty="0"/>
          </a:p>
          <a:p>
            <a:pPr lvl="1"/>
            <a:r>
              <a:rPr lang="en-US" dirty="0"/>
              <a:t>absolute</a:t>
            </a:r>
            <a:endParaRPr lang="en-US" dirty="0"/>
          </a:p>
          <a:p>
            <a:pPr lvl="1"/>
            <a:r>
              <a:rPr lang="en-US" dirty="0"/>
              <a:t>sticky</a:t>
            </a:r>
            <a:endParaRPr lang="en-IN" altLang="en-IN"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62987" y="671332"/>
          <a:ext cx="11389488" cy="5812155"/>
        </p:xfrm>
        <a:graphic>
          <a:graphicData uri="http://schemas.openxmlformats.org/drawingml/2006/table">
            <a:tbl>
              <a:tblPr>
                <a:tableStyleId>{073A0DAA-6AF3-43AB-8588-CEC1D06C72B9}</a:tableStyleId>
              </a:tblPr>
              <a:tblGrid>
                <a:gridCol w="1574157"/>
                <a:gridCol w="6690167"/>
                <a:gridCol w="3125164"/>
              </a:tblGrid>
              <a:tr h="274540">
                <a:tc>
                  <a:txBody>
                    <a:bodyPr numCol="1"/>
                    <a:lstStyle/>
                    <a:p>
                      <a:pPr algn="ctr" fontAlgn="ctr"/>
                      <a:r>
                        <a:rPr lang="en-IN" altLang="en-IN" sz="2000" b="1" u="none" strike="noStrike">
                          <a:effectLst/>
                        </a:rPr>
                        <a:t>Value</a:t>
                      </a:r>
                      <a:endParaRPr lang="en-IN" altLang="en-IN" sz="2000" b="1" i="0" u="none" strike="noStrike">
                        <a:solidFill>
                          <a:srgbClr val="000000"/>
                        </a:solidFill>
                        <a:effectLst/>
                        <a:latin typeface="Calibri" charset="0"/>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2000" b="1" u="none" strike="noStrike" dirty="0">
                          <a:effectLst/>
                        </a:rPr>
                        <a:t>Description</a:t>
                      </a:r>
                      <a:endParaRPr lang="en-IN" altLang="en-IN" sz="2000" b="1" i="0" u="none" strike="noStrike" dirty="0">
                        <a:solidFill>
                          <a:srgbClr val="000000"/>
                        </a:solidFill>
                        <a:effectLst/>
                        <a:latin typeface="Calibri" charset="0"/>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2000" b="1" u="none" strike="noStrike" dirty="0">
                          <a:effectLst/>
                        </a:rPr>
                        <a:t>Example</a:t>
                      </a:r>
                      <a:endParaRPr lang="en-IN" altLang="en-IN" sz="2000" b="1" i="0" u="none" strike="noStrike" dirty="0">
                        <a:solidFill>
                          <a:srgbClr val="000000"/>
                        </a:solidFill>
                        <a:effectLst/>
                        <a:latin typeface="Calibri" charset="0"/>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78926">
                <a:tc>
                  <a:txBody>
                    <a:bodyPr numCol="1"/>
                    <a:lstStyle/>
                    <a:p>
                      <a:pPr algn="ctr" fontAlgn="ctr"/>
                      <a:r>
                        <a:rPr lang="en-IN" altLang="en-IN" sz="2000" u="none" strike="noStrike" dirty="0">
                          <a:effectLst/>
                        </a:rPr>
                        <a:t>static</a:t>
                      </a:r>
                      <a:endParaRPr lang="en-IN" altLang="en-IN" sz="2000" b="0" i="0" u="none" strike="noStrike" dirty="0">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US" sz="2000" u="none" strike="noStrike" dirty="0">
                          <a:effectLst/>
                        </a:rPr>
                        <a:t>Default positioning. Elements are positioned according to the normal document flow (no special positioning).</a:t>
                      </a:r>
                      <a:endParaRPr lang="en-US" sz="2000" b="0" i="0" u="none" strike="noStrike" dirty="0">
                        <a:solidFill>
                          <a:srgbClr val="000000"/>
                        </a:solidFill>
                        <a:effectLst/>
                        <a:latin typeface="Calibri" charset="0"/>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2000" u="none" strike="noStrike">
                          <a:effectLst/>
                        </a:rPr>
                        <a:t>position: static; (default)</a:t>
                      </a:r>
                      <a:endParaRPr lang="en-IN" altLang="en-IN" sz="2000" b="0" i="0" u="none" strike="noStrike">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44342">
                <a:tc>
                  <a:txBody>
                    <a:bodyPr numCol="1"/>
                    <a:lstStyle/>
                    <a:p>
                      <a:pPr algn="ctr" fontAlgn="ctr"/>
                      <a:r>
                        <a:rPr lang="en-IN" altLang="en-IN" sz="2000" u="none" strike="noStrike">
                          <a:effectLst/>
                        </a:rPr>
                        <a:t>relative</a:t>
                      </a:r>
                      <a:endParaRPr lang="en-IN" altLang="en-IN" sz="2000" b="0" i="0" u="none" strike="noStrike">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US" sz="2000" u="none" strike="noStrike" dirty="0">
                          <a:effectLst/>
                        </a:rPr>
                        <a:t>Positioned relative to its normal position. You can use top, right, bottom, and left properties to offset it.</a:t>
                      </a:r>
                      <a:endParaRPr lang="en-US" sz="2000" b="0" i="0" u="none" strike="noStrike" dirty="0">
                        <a:solidFill>
                          <a:srgbClr val="000000"/>
                        </a:solidFill>
                        <a:effectLst/>
                        <a:latin typeface="Calibri" charset="0"/>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2000" u="none" strike="noStrike">
                          <a:effectLst/>
                        </a:rPr>
                        <a:t>position: relative;</a:t>
                      </a:r>
                      <a:endParaRPr lang="en-IN" altLang="en-IN" sz="2000" b="0" i="0" u="none" strike="noStrike">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146215">
                <a:tc>
                  <a:txBody>
                    <a:bodyPr numCol="1"/>
                    <a:lstStyle/>
                    <a:p>
                      <a:pPr algn="ctr" fontAlgn="ctr"/>
                      <a:r>
                        <a:rPr lang="en-IN" altLang="en-IN" sz="2000" u="none" strike="noStrike">
                          <a:effectLst/>
                        </a:rPr>
                        <a:t>absolute</a:t>
                      </a:r>
                      <a:endParaRPr lang="en-IN" altLang="en-IN" sz="2000" b="0" i="0" u="none" strike="noStrike">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US" sz="2000" u="none" strike="noStrike" dirty="0">
                          <a:effectLst/>
                        </a:rPr>
                        <a:t>Positioned relative to its nearest positioned ancestor (excluding static ancestors) or the initial containing block if none exist. </a:t>
                      </a:r>
                      <a:r>
                        <a:rPr lang="en-US" sz="2000" u="none" strike="noStrike" dirty="0" smtClean="0">
                          <a:effectLst/>
                        </a:rPr>
                        <a:t>The </a:t>
                      </a:r>
                      <a:r>
                        <a:rPr lang="en-US" sz="2000" u="none" strike="noStrike" dirty="0">
                          <a:effectLst/>
                        </a:rPr>
                        <a:t>element is completely removed from the document flow. An absolutely positioned element may overlap other elements, or be overlapped by them.</a:t>
                      </a:r>
                      <a:endParaRPr lang="en-US" sz="2000" b="0" i="0" u="none" strike="noStrike" dirty="0">
                        <a:solidFill>
                          <a:srgbClr val="000000"/>
                        </a:solidFill>
                        <a:effectLst/>
                        <a:latin typeface="Calibri" charset="0"/>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2000" u="none" strike="noStrike">
                          <a:effectLst/>
                        </a:rPr>
                        <a:t>position: absolute;</a:t>
                      </a:r>
                      <a:endParaRPr lang="en-IN" altLang="en-IN" sz="2000" b="0" i="0" u="none" strike="noStrike">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11635">
                <a:tc>
                  <a:txBody>
                    <a:bodyPr numCol="1"/>
                    <a:lstStyle/>
                    <a:p>
                      <a:pPr algn="ctr" fontAlgn="ctr"/>
                      <a:r>
                        <a:rPr lang="en-IN" altLang="en-IN" sz="2000" u="none" strike="noStrike">
                          <a:effectLst/>
                        </a:rPr>
                        <a:t>fixed</a:t>
                      </a:r>
                      <a:endParaRPr lang="en-IN" altLang="en-IN" sz="2000" b="0" i="0" u="none" strike="noStrike">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US" sz="2000" u="none" strike="noStrike" dirty="0">
                          <a:effectLst/>
                        </a:rPr>
                        <a:t>Positioned relative to the browser window. The element stays in place even when the page is scrolled. Here the element is totally removed from the document's flow.</a:t>
                      </a:r>
                      <a:endParaRPr lang="en-US" sz="2000" b="0" i="0" u="none" strike="noStrike" dirty="0">
                        <a:solidFill>
                          <a:srgbClr val="000000"/>
                        </a:solidFill>
                        <a:effectLst/>
                        <a:latin typeface="Calibri" charset="0"/>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2000" u="none" strike="noStrike">
                          <a:effectLst/>
                        </a:rPr>
                        <a:t>position: fixed;</a:t>
                      </a:r>
                      <a:endParaRPr lang="en-IN" altLang="en-IN" sz="2000" b="0" i="0" u="none" strike="noStrike">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944342">
                <a:tc>
                  <a:txBody>
                    <a:bodyPr numCol="1"/>
                    <a:lstStyle/>
                    <a:p>
                      <a:pPr algn="ctr" fontAlgn="ctr"/>
                      <a:r>
                        <a:rPr lang="en-IN" altLang="en-IN" sz="2000" u="none" strike="noStrike" dirty="0">
                          <a:effectLst/>
                        </a:rPr>
                        <a:t>sticky</a:t>
                      </a:r>
                      <a:endParaRPr lang="en-IN" altLang="en-IN" sz="2000" b="0" i="0" u="none" strike="noStrike" dirty="0">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US" sz="2000" u="none" strike="noStrike" dirty="0">
                          <a:effectLst/>
                        </a:rPr>
                        <a:t>Positioned based on the user's scroll position. Toggles between relative and fixed depending on the scroll.</a:t>
                      </a:r>
                      <a:endParaRPr lang="en-US" sz="2000" b="0" i="0" u="none" strike="noStrike" dirty="0">
                        <a:solidFill>
                          <a:srgbClr val="000000"/>
                        </a:solidFill>
                        <a:effectLst/>
                        <a:latin typeface="Calibri" charset="0"/>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2000" u="none" strike="noStrike" dirty="0">
                          <a:effectLst/>
                        </a:rPr>
                        <a:t>position: sticky;</a:t>
                      </a:r>
                      <a:endParaRPr lang="en-IN" altLang="en-IN" sz="2000" b="0" i="0" u="none" strike="noStrike" dirty="0">
                        <a:solidFill>
                          <a:srgbClr val="000000"/>
                        </a:solidFill>
                        <a:effectLst/>
                        <a:latin typeface="Arial Unicode MS"/>
                      </a:endParaRPr>
                    </a:p>
                  </a:txBody>
                  <a:tcPr marL="2055" marR="2055" marT="205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6017" y="0"/>
            <a:ext cx="11873948" cy="6309420"/>
          </a:xfrm>
          <a:prstGeom prst="rect">
            <a:avLst/>
          </a:prstGeom>
        </p:spPr>
        <p:txBody>
          <a:bodyPr wrap="square" numCol="1">
            <a:spAutoFit/>
          </a:bodyPr>
          <a:lstStyle/>
          <a:p>
            <a:endParaRPr lang="en-US" sz="2000" b="0" i="0" dirty="0">
              <a:solidFill>
                <a:srgbClr val="000000"/>
              </a:solidFill>
              <a:effectLst/>
            </a:endParaRPr>
          </a:p>
          <a:p>
            <a:pPr algn="just"/>
            <a:r>
              <a:rPr lang="en-US" sz="2400" b="0" i="0" dirty="0">
                <a:solidFill>
                  <a:srgbClr val="000000"/>
                </a:solidFill>
                <a:effectLst/>
              </a:rPr>
              <a:t>The external style sheet can be linked to a web page in the following ways:</a:t>
            </a:r>
            <a:endParaRPr lang="en-US" sz="2400" b="0" i="0" dirty="0">
              <a:solidFill>
                <a:srgbClr val="000000"/>
              </a:solidFill>
              <a:effectLst/>
            </a:endParaRPr>
          </a:p>
          <a:p>
            <a:pPr marL="342900" indent="-342900" algn="just">
              <a:buFont typeface="Arial" panose="02080604020202020204" pitchFamily="34" charset="0"/>
              <a:buChar char="•"/>
            </a:pPr>
            <a:r>
              <a:rPr lang="en-US" sz="2400" b="0" i="0" dirty="0">
                <a:solidFill>
                  <a:srgbClr val="000000"/>
                </a:solidFill>
                <a:effectLst/>
              </a:rPr>
              <a:t>Linking</a:t>
            </a:r>
            <a:endParaRPr lang="en-US" sz="2400" b="0" i="0" dirty="0">
              <a:solidFill>
                <a:srgbClr val="000000"/>
              </a:solidFill>
              <a:effectLst/>
            </a:endParaRPr>
          </a:p>
          <a:p>
            <a:pPr marL="342900" indent="-342900" algn="just">
              <a:buFont typeface="Arial" panose="02080604020202020204" pitchFamily="34" charset="0"/>
              <a:buChar char="•"/>
            </a:pPr>
            <a:r>
              <a:rPr lang="en-US" sz="2400" b="0" i="0" dirty="0" smtClean="0">
                <a:solidFill>
                  <a:srgbClr val="000000"/>
                </a:solidFill>
                <a:effectLst/>
              </a:rPr>
              <a:t>Importing</a:t>
            </a:r>
            <a:endParaRPr lang="en-US" sz="2400" b="0" i="0" dirty="0">
              <a:solidFill>
                <a:srgbClr val="000000"/>
              </a:solidFill>
              <a:effectLst/>
            </a:endParaRPr>
          </a:p>
          <a:p>
            <a:pPr marL="342900" indent="-342900" algn="just">
              <a:buFont typeface="Arial" panose="02080604020202020204" pitchFamily="34" charset="0"/>
              <a:buChar char="•"/>
            </a:pPr>
            <a:endParaRPr lang="en-US" sz="2400" b="0" i="0" dirty="0">
              <a:solidFill>
                <a:srgbClr val="000000"/>
              </a:solidFill>
              <a:effectLst/>
            </a:endParaRPr>
          </a:p>
          <a:p>
            <a:pPr algn="just"/>
            <a:r>
              <a:rPr lang="en-US" sz="2400" b="1" i="0" dirty="0">
                <a:solidFill>
                  <a:srgbClr val="000000"/>
                </a:solidFill>
                <a:effectLst/>
              </a:rPr>
              <a:t>Linking : </a:t>
            </a:r>
            <a:r>
              <a:rPr lang="en-US" sz="2400" b="0" i="0" dirty="0">
                <a:solidFill>
                  <a:srgbClr val="000000"/>
                </a:solidFill>
                <a:effectLst/>
              </a:rPr>
              <a:t>To link a sheet we can use the HTML LINK element. The attributes for LINK element are - </a:t>
            </a:r>
            <a:r>
              <a:rPr lang="en-US" sz="2400" b="0" i="0" dirty="0" err="1">
                <a:solidFill>
                  <a:srgbClr val="000000"/>
                </a:solidFill>
                <a:effectLst/>
              </a:rPr>
              <a:t>rel</a:t>
            </a:r>
            <a:r>
              <a:rPr lang="en-US" sz="2400" b="0" i="0" dirty="0">
                <a:solidFill>
                  <a:srgbClr val="000000"/>
                </a:solidFill>
                <a:effectLst/>
              </a:rPr>
              <a:t>, type and </a:t>
            </a:r>
            <a:r>
              <a:rPr lang="en-US" sz="2400" b="0" i="0" dirty="0" err="1">
                <a:solidFill>
                  <a:srgbClr val="000000"/>
                </a:solidFill>
                <a:effectLst/>
              </a:rPr>
              <a:t>href</a:t>
            </a:r>
            <a:r>
              <a:rPr lang="en-US" sz="2400" b="0" i="0" dirty="0">
                <a:solidFill>
                  <a:srgbClr val="000000"/>
                </a:solidFill>
                <a:effectLst/>
              </a:rPr>
              <a:t>.</a:t>
            </a:r>
            <a:endParaRPr lang="en-US" sz="2400" b="0" i="0" dirty="0">
              <a:solidFill>
                <a:srgbClr val="000000"/>
              </a:solidFill>
              <a:effectLst/>
            </a:endParaRPr>
          </a:p>
          <a:p>
            <a:pPr algn="just"/>
            <a:r>
              <a:rPr lang="en-US" sz="2400" b="0" i="0" dirty="0">
                <a:solidFill>
                  <a:srgbClr val="000000"/>
                </a:solidFill>
                <a:effectLst/>
              </a:rPr>
              <a:t>Example: &lt;LINK </a:t>
            </a:r>
            <a:r>
              <a:rPr lang="en-US" sz="2400" b="0" i="0" dirty="0" err="1">
                <a:solidFill>
                  <a:srgbClr val="000000"/>
                </a:solidFill>
                <a:effectLst/>
              </a:rPr>
              <a:t>rel</a:t>
            </a:r>
            <a:r>
              <a:rPr lang="en-US" sz="2400" b="0" i="0" dirty="0">
                <a:solidFill>
                  <a:srgbClr val="000000"/>
                </a:solidFill>
                <a:effectLst/>
              </a:rPr>
              <a:t>=”style sheet” type=”text/</a:t>
            </a:r>
            <a:r>
              <a:rPr lang="en-US" sz="2400" b="0" i="0" dirty="0" err="1">
                <a:solidFill>
                  <a:srgbClr val="000000"/>
                </a:solidFill>
                <a:effectLst/>
              </a:rPr>
              <a:t>css</a:t>
            </a:r>
            <a:r>
              <a:rPr lang="en-US" sz="2400" b="0" i="0" dirty="0">
                <a:solidFill>
                  <a:srgbClr val="000000"/>
                </a:solidFill>
                <a:effectLst/>
              </a:rPr>
              <a:t>” </a:t>
            </a:r>
            <a:r>
              <a:rPr lang="en-US" sz="2400" b="0" i="0" dirty="0" err="1">
                <a:solidFill>
                  <a:srgbClr val="000000"/>
                </a:solidFill>
                <a:effectLst/>
              </a:rPr>
              <a:t>href</a:t>
            </a:r>
            <a:r>
              <a:rPr lang="en-US" sz="2400" b="0" i="0" dirty="0">
                <a:solidFill>
                  <a:srgbClr val="000000"/>
                </a:solidFill>
                <a:effectLst/>
              </a:rPr>
              <a:t>=”mysheet.css”/&gt;</a:t>
            </a:r>
            <a:endParaRPr lang="en-US" sz="2400" b="0" i="0" dirty="0">
              <a:solidFill>
                <a:srgbClr val="000000"/>
              </a:solidFill>
              <a:effectLst/>
            </a:endParaRPr>
          </a:p>
          <a:p>
            <a:pPr algn="just"/>
            <a:endParaRPr lang="en-US" sz="2400" b="0" i="0" dirty="0">
              <a:solidFill>
                <a:srgbClr val="000000"/>
              </a:solidFill>
              <a:effectLst/>
            </a:endParaRPr>
          </a:p>
          <a:p>
            <a:pPr algn="just"/>
            <a:r>
              <a:rPr lang="en-US" sz="2400" b="1" i="0" dirty="0">
                <a:solidFill>
                  <a:srgbClr val="000000"/>
                </a:solidFill>
                <a:effectLst/>
              </a:rPr>
              <a:t>Importing: </a:t>
            </a:r>
            <a:r>
              <a:rPr lang="en-US" sz="2400" b="0" i="0" dirty="0">
                <a:solidFill>
                  <a:srgbClr val="000000"/>
                </a:solidFill>
                <a:effectLst/>
              </a:rPr>
              <a:t>You can also access the style rules from other CSS Style sheets. </a:t>
            </a:r>
            <a:endParaRPr lang="en-US" sz="2400" b="0" i="0" dirty="0">
              <a:solidFill>
                <a:srgbClr val="000000"/>
              </a:solidFill>
              <a:effectLst/>
            </a:endParaRPr>
          </a:p>
          <a:p>
            <a:pPr algn="just"/>
            <a:r>
              <a:rPr lang="en-US" sz="2400" b="0" i="0" dirty="0">
                <a:solidFill>
                  <a:srgbClr val="000000"/>
                </a:solidFill>
                <a:effectLst/>
              </a:rPr>
              <a:t>The @import keyword is used, followed by the Uniform Resource Identifier (URI) of the style </a:t>
            </a:r>
            <a:endParaRPr lang="en-US" sz="2400" b="0" i="0" dirty="0">
              <a:solidFill>
                <a:srgbClr val="000000"/>
              </a:solidFill>
              <a:effectLst/>
            </a:endParaRPr>
          </a:p>
          <a:p>
            <a:pPr algn="just"/>
            <a:r>
              <a:rPr lang="en-US" sz="2400" b="0" i="0" dirty="0">
                <a:solidFill>
                  <a:srgbClr val="000000"/>
                </a:solidFill>
                <a:effectLst/>
              </a:rPr>
              <a:t>sheet to which you want to import the style sheet rules. </a:t>
            </a:r>
            <a:endParaRPr lang="en-US" sz="2400" b="0" i="0" dirty="0">
              <a:solidFill>
                <a:srgbClr val="000000"/>
              </a:solidFill>
              <a:effectLst/>
            </a:endParaRPr>
          </a:p>
          <a:p>
            <a:pPr algn="just"/>
            <a:r>
              <a:rPr lang="en-US" sz="2400" b="0" i="0" dirty="0">
                <a:solidFill>
                  <a:srgbClr val="000000"/>
                </a:solidFill>
                <a:effectLst/>
              </a:rPr>
              <a:t>Example:</a:t>
            </a:r>
            <a:endParaRPr lang="en-US" sz="2400" b="0" i="0" dirty="0">
              <a:solidFill>
                <a:srgbClr val="000000"/>
              </a:solidFill>
              <a:effectLst/>
            </a:endParaRPr>
          </a:p>
          <a:p>
            <a:pPr algn="just"/>
            <a:r>
              <a:rPr lang="en-US" sz="2400" b="0" i="0" dirty="0">
                <a:solidFill>
                  <a:srgbClr val="000000"/>
                </a:solidFill>
                <a:effectLst/>
              </a:rPr>
              <a:t>&lt;STYLE TYPE=”text/</a:t>
            </a:r>
            <a:r>
              <a:rPr lang="en-US" sz="2400" b="0" i="0" dirty="0" err="1">
                <a:solidFill>
                  <a:srgbClr val="000000"/>
                </a:solidFill>
                <a:effectLst/>
              </a:rPr>
              <a:t>css</a:t>
            </a:r>
            <a:r>
              <a:rPr lang="en-US" sz="2400" b="0" i="0" dirty="0">
                <a:solidFill>
                  <a:srgbClr val="000000"/>
                </a:solidFill>
                <a:effectLst/>
              </a:rPr>
              <a:t>”&gt;</a:t>
            </a:r>
            <a:endParaRPr lang="en-US" sz="2400" b="0" i="0" dirty="0">
              <a:solidFill>
                <a:srgbClr val="000000"/>
              </a:solidFill>
              <a:effectLst/>
            </a:endParaRPr>
          </a:p>
          <a:p>
            <a:pPr algn="just"/>
            <a:r>
              <a:rPr lang="en-US" sz="2400" b="0" i="0" dirty="0">
                <a:solidFill>
                  <a:srgbClr val="000000"/>
                </a:solidFill>
                <a:effectLst/>
              </a:rPr>
              <a:t>@import </a:t>
            </a:r>
            <a:r>
              <a:rPr lang="en-US" sz="2400" b="0" i="0" dirty="0" err="1">
                <a:solidFill>
                  <a:srgbClr val="000000"/>
                </a:solidFill>
                <a:effectLst/>
              </a:rPr>
              <a:t>url</a:t>
            </a:r>
            <a:r>
              <a:rPr lang="en-US" sz="2400" b="0" i="0" dirty="0">
                <a:solidFill>
                  <a:srgbClr val="000000"/>
                </a:solidFill>
                <a:effectLst/>
              </a:rPr>
              <a:t>(mystylesheet.css”)</a:t>
            </a:r>
            <a:endParaRPr lang="en-US" sz="2400" b="0" i="0" dirty="0">
              <a:solidFill>
                <a:srgbClr val="000000"/>
              </a:solidFill>
              <a:effectLst/>
            </a:endParaRPr>
          </a:p>
          <a:p>
            <a:pPr algn="just"/>
            <a:r>
              <a:rPr lang="en-US" sz="2400" b="0" i="0" dirty="0">
                <a:solidFill>
                  <a:srgbClr val="000000"/>
                </a:solidFill>
                <a:effectLst/>
              </a:rPr>
              <a:t>H1 { </a:t>
            </a:r>
            <a:r>
              <a:rPr lang="en-US" sz="2400" b="0" i="0" dirty="0" smtClean="0">
                <a:solidFill>
                  <a:srgbClr val="000000"/>
                </a:solidFill>
                <a:effectLst/>
              </a:rPr>
              <a:t>color </a:t>
            </a:r>
            <a:r>
              <a:rPr lang="en-US" sz="2400" b="0" i="0" dirty="0">
                <a:solidFill>
                  <a:srgbClr val="000000"/>
                </a:solidFill>
                <a:effectLst/>
              </a:rPr>
              <a:t>: blue }</a:t>
            </a:r>
            <a:endParaRPr lang="en-US" sz="2400" b="0" i="0" dirty="0">
              <a:solidFill>
                <a:srgbClr val="000000"/>
              </a:solidFill>
              <a:effectLst/>
            </a:endParaRPr>
          </a:p>
          <a:p>
            <a:pPr algn="just"/>
            <a:r>
              <a:rPr lang="en-US" sz="2400" b="0" i="0" dirty="0">
                <a:solidFill>
                  <a:srgbClr val="000000"/>
                </a:solidFill>
                <a:effectLst/>
              </a:rPr>
              <a:t>&lt;/STYLE&gt;</a:t>
            </a:r>
            <a:endParaRPr lang="en-US" sz="2400" b="0" i="0" dirty="0">
              <a:solidFill>
                <a:srgbClr val="000000"/>
              </a:solidFill>
              <a:effectLst/>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CSS Background</a:t>
            </a:r>
            <a:endParaRPr lang="en-IN" altLang="en-IN" dirty="0"/>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2768" t="24279" r="32893" b="17732"/>
          <a:stretch>
            <a:fillRect/>
          </a:stretch>
        </p:blipFill>
        <p:spPr>
          <a:xfrm>
            <a:off x="562484" y="1439065"/>
            <a:ext cx="9867418" cy="5002554"/>
          </a:xfrm>
        </p:spPr>
      </p:pic>
      <p:pic>
        <p:nvPicPr>
          <p:cNvPr id="3" name="Picture 2"/>
          <p:cNvPicPr>
            <a:picLocks noChangeAspect="1"/>
          </p:cNvPicPr>
          <p:nvPr/>
        </p:nvPicPr>
        <p:blipFill>
          <a:blip r:embed="rId2"/>
          <a:stretch>
            <a:fillRect/>
          </a:stretch>
        </p:blipFill>
        <p:spPr>
          <a:xfrm>
            <a:off x="1633331" y="6226573"/>
            <a:ext cx="7725724" cy="430092"/>
          </a:xfrm>
          <a:prstGeom prst="rect">
            <a:avLst/>
          </a:prstGeom>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339" y="102386"/>
            <a:ext cx="2704831" cy="403501"/>
          </a:xfrm>
        </p:spPr>
        <p:txBody>
          <a:bodyPr numCol="1">
            <a:normAutofit fontScale="90000"/>
          </a:bodyPr>
          <a:lstStyle/>
          <a:p>
            <a:r>
              <a:rPr lang="en-IN" altLang="en-IN" dirty="0"/>
              <a:t>CSS Outline</a:t>
            </a:r>
            <a:endParaRPr lang="en-IN" altLang="en-IN" dirty="0"/>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3815" t="25077" r="30948" b="18530"/>
          <a:stretch>
            <a:fillRect/>
          </a:stretch>
        </p:blipFill>
        <p:spPr>
          <a:xfrm>
            <a:off x="2696525" y="26104"/>
            <a:ext cx="9081304" cy="4415682"/>
          </a:xfrm>
        </p:spPr>
      </p:pic>
      <p:sp>
        <p:nvSpPr>
          <p:cNvPr id="3" name="Rectangle 1"/>
          <p:cNvSpPr>
            <a:spLocks noChangeArrowheads="1"/>
          </p:cNvSpPr>
          <p:nvPr/>
        </p:nvSpPr>
        <p:spPr>
          <a:xfrm>
            <a:off x="268604" y="4518068"/>
            <a:ext cx="1176437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80604020202020204" pitchFamily="34" charset="0"/>
              </a:defRPr>
            </a:lvl1pPr>
            <a:lvl2pPr eaLnBrk="0" fontAlgn="base" hangingPunct="0">
              <a:spcBef>
                <a:spcPct val="0"/>
              </a:spcBef>
              <a:spcAft>
                <a:spcPct val="0"/>
              </a:spcAft>
              <a:defRPr>
                <a:solidFill>
                  <a:schemeClr val="tx1"/>
                </a:solidFill>
                <a:latin typeface="Arial" panose="02080604020202020204" pitchFamily="34" charset="0"/>
              </a:defRPr>
            </a:lvl2pPr>
            <a:lvl3pPr eaLnBrk="0" fontAlgn="base" hangingPunct="0">
              <a:spcBef>
                <a:spcPct val="0"/>
              </a:spcBef>
              <a:spcAft>
                <a:spcPct val="0"/>
              </a:spcAft>
              <a:defRPr>
                <a:solidFill>
                  <a:schemeClr val="tx1"/>
                </a:solidFill>
                <a:latin typeface="Arial" panose="02080604020202020204" pitchFamily="34" charset="0"/>
              </a:defRPr>
            </a:lvl3pPr>
            <a:lvl4pPr eaLnBrk="0" fontAlgn="base" hangingPunct="0">
              <a:spcBef>
                <a:spcPct val="0"/>
              </a:spcBef>
              <a:spcAft>
                <a:spcPct val="0"/>
              </a:spcAft>
              <a:defRPr>
                <a:solidFill>
                  <a:schemeClr val="tx1"/>
                </a:solidFill>
                <a:latin typeface="Arial" panose="02080604020202020204" pitchFamily="34" charset="0"/>
              </a:defRPr>
            </a:lvl4pPr>
            <a:lvl5pPr eaLnBrk="0" fontAlgn="base" hangingPunct="0">
              <a:spcBef>
                <a:spcPct val="0"/>
              </a:spcBef>
              <a:spcAft>
                <a:spcPct val="0"/>
              </a:spcAft>
              <a:defRPr>
                <a:solidFill>
                  <a:schemeClr val="tx1"/>
                </a:solidFill>
                <a:latin typeface="Arial" panose="02080604020202020204" pitchFamily="34" charset="0"/>
              </a:defRPr>
            </a:lvl5pPr>
            <a:lvl6pPr eaLnBrk="0" fontAlgn="base" hangingPunct="0">
              <a:spcBef>
                <a:spcPct val="0"/>
              </a:spcBef>
              <a:spcAft>
                <a:spcPct val="0"/>
              </a:spcAft>
              <a:defRPr>
                <a:solidFill>
                  <a:schemeClr val="tx1"/>
                </a:solidFill>
                <a:latin typeface="Arial" panose="02080604020202020204" pitchFamily="34" charset="0"/>
              </a:defRPr>
            </a:lvl6pPr>
            <a:lvl7pPr eaLnBrk="0" fontAlgn="base" hangingPunct="0">
              <a:spcBef>
                <a:spcPct val="0"/>
              </a:spcBef>
              <a:spcAft>
                <a:spcPct val="0"/>
              </a:spcAft>
              <a:defRPr>
                <a:solidFill>
                  <a:schemeClr val="tx1"/>
                </a:solidFill>
                <a:latin typeface="Arial" panose="02080604020202020204" pitchFamily="34" charset="0"/>
              </a:defRPr>
            </a:lvl7pPr>
            <a:lvl8pPr eaLnBrk="0" fontAlgn="base" hangingPunct="0">
              <a:spcBef>
                <a:spcPct val="0"/>
              </a:spcBef>
              <a:spcAft>
                <a:spcPct val="0"/>
              </a:spcAft>
              <a:defRPr>
                <a:solidFill>
                  <a:schemeClr val="tx1"/>
                </a:solidFill>
                <a:latin typeface="Arial" panose="02080604020202020204" pitchFamily="34" charset="0"/>
              </a:defRPr>
            </a:lvl8pPr>
            <a:lvl9pPr eaLnBrk="0" fontAlgn="base" hangingPunct="0">
              <a:spcBef>
                <a:spcPct val="0"/>
              </a:spcBef>
              <a:spcAft>
                <a:spcPct val="0"/>
              </a:spcAft>
              <a:defRPr>
                <a:solidFill>
                  <a:schemeClr val="tx1"/>
                </a:solidFill>
                <a:latin typeface="Arial" panose="0208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rgbClr val="000000"/>
                </a:solidFill>
                <a:effectLst/>
                <a:latin typeface="Verdana" panose="020B0604030504040204" pitchFamily="34" charset="0"/>
              </a:rPr>
              <a:t>The </a:t>
            </a:r>
            <a:r>
              <a:rPr kumimoji="0" lang="en-US" sz="2000" b="0" i="0" u="none" strike="noStrike" cap="none" normalizeH="0" baseline="0" dirty="0" smtClean="0">
                <a:ln>
                  <a:noFill/>
                </a:ln>
                <a:solidFill>
                  <a:srgbClr val="DC143C"/>
                </a:solidFill>
                <a:effectLst/>
                <a:latin typeface="Consolas" panose="020B0609020204030204" pitchFamily="49" charset="0"/>
              </a:rPr>
              <a:t>outline-offset</a:t>
            </a:r>
            <a:r>
              <a:rPr kumimoji="0" lang="en-US" sz="2000" b="0" i="0" u="none" strike="noStrike" cap="none" normalizeH="0" baseline="0" dirty="0" smtClean="0">
                <a:ln>
                  <a:noFill/>
                </a:ln>
                <a:solidFill>
                  <a:srgbClr val="000000"/>
                </a:solidFill>
                <a:effectLst/>
                <a:latin typeface="Verdana" panose="020B0604030504040204" pitchFamily="34" charset="0"/>
              </a:rPr>
              <a:t> property adds space between an outline and the edge/border of an element. The space between an element and its outline is transparent.</a:t>
            </a:r>
            <a:r>
              <a:rPr kumimoji="0" lang="en-US" sz="2000" b="0" i="0" u="none" strike="noStrike" cap="none" normalizeH="0" baseline="0" dirty="0" smtClean="0">
                <a:ln>
                  <a:noFill/>
                </a:ln>
                <a:solidFill>
                  <a:schemeClr val="tx1"/>
                </a:solidFill>
                <a:effectLst/>
              </a:rPr>
              <a:t> </a:t>
            </a:r>
            <a:endParaRPr kumimoji="0" lang="en-US" sz="2000" b="0" i="0" u="none" strike="noStrike" cap="none" normalizeH="0" baseline="0" dirty="0" smtClean="0">
              <a:ln>
                <a:noFill/>
              </a:ln>
              <a:solidFill>
                <a:schemeClr val="tx1"/>
              </a:solidFill>
              <a:effectLst/>
            </a:endParaRPr>
          </a:p>
        </p:txBody>
      </p:sp>
      <p:pic>
        <p:nvPicPr>
          <p:cNvPr id="4" name="Picture 3"/>
          <p:cNvPicPr>
            <a:picLocks noChangeAspect="1"/>
          </p:cNvPicPr>
          <p:nvPr/>
        </p:nvPicPr>
        <p:blipFill>
          <a:blip r:embed="rId2"/>
          <a:stretch>
            <a:fillRect/>
          </a:stretch>
        </p:blipFill>
        <p:spPr>
          <a:xfrm>
            <a:off x="472802" y="5302236"/>
            <a:ext cx="2840241" cy="1420121"/>
          </a:xfrm>
          <a:prstGeom prst="rect">
            <a:avLst/>
          </a:prstGeom>
        </p:spPr>
      </p:pic>
      <p:pic>
        <p:nvPicPr>
          <p:cNvPr id="6" name="Picture 5"/>
          <p:cNvPicPr>
            <a:picLocks noChangeAspect="1"/>
          </p:cNvPicPr>
          <p:nvPr/>
        </p:nvPicPr>
        <p:blipFill>
          <a:blip r:embed="rId3"/>
          <a:stretch>
            <a:fillRect/>
          </a:stretch>
        </p:blipFill>
        <p:spPr>
          <a:xfrm>
            <a:off x="3994920" y="5579165"/>
            <a:ext cx="7782909" cy="887738"/>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40290" y="172279"/>
            <a:ext cx="4932838" cy="2650742"/>
          </a:xfrm>
          <a:prstGeom prst="rect">
            <a:avLst/>
          </a:prstGeom>
        </p:spPr>
      </p:pic>
      <p:pic>
        <p:nvPicPr>
          <p:cNvPr id="3" name="Picture 2"/>
          <p:cNvPicPr>
            <a:picLocks noChangeAspect="1"/>
          </p:cNvPicPr>
          <p:nvPr/>
        </p:nvPicPr>
        <p:blipFill>
          <a:blip r:embed="rId2"/>
          <a:stretch>
            <a:fillRect/>
          </a:stretch>
        </p:blipFill>
        <p:spPr>
          <a:xfrm>
            <a:off x="4042919" y="2955235"/>
            <a:ext cx="8149081" cy="3274293"/>
          </a:xfrm>
          <a:prstGeom prst="rect">
            <a:avLst/>
          </a:prstGeom>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575779"/>
          </a:xfrm>
        </p:spPr>
        <p:txBody>
          <a:bodyPr numCol="1">
            <a:normAutofit fontScale="90000"/>
          </a:bodyPr>
          <a:lstStyle/>
          <a:p>
            <a:r>
              <a:rPr lang="en-IN" altLang="en-IN" dirty="0"/>
              <a:t>CSS Link</a:t>
            </a:r>
            <a:endParaRPr lang="en-IN" altLang="en-IN" dirty="0"/>
          </a:p>
        </p:txBody>
      </p:sp>
      <p:sp>
        <p:nvSpPr>
          <p:cNvPr id="3" name="Content Placeholder 2"/>
          <p:cNvSpPr>
            <a:spLocks noGrp="1"/>
          </p:cNvSpPr>
          <p:nvPr>
            <p:ph idx="1"/>
          </p:nvPr>
        </p:nvSpPr>
        <p:spPr>
          <a:xfrm>
            <a:off x="251791" y="1166191"/>
            <a:ext cx="11754679" cy="5326685"/>
          </a:xfrm>
        </p:spPr>
        <p:txBody>
          <a:bodyPr numCol="1">
            <a:noAutofit/>
          </a:bodyPr>
          <a:lstStyle/>
          <a:p>
            <a:pPr>
              <a:lnSpc>
                <a:spcPct val="100000"/>
              </a:lnSpc>
            </a:pPr>
            <a:r>
              <a:rPr lang="en-US" sz="2400" dirty="0"/>
              <a:t>Links are used to navigate from one webpage to other with a single click. </a:t>
            </a:r>
            <a:endParaRPr lang="en-US" sz="2400" dirty="0" smtClean="0"/>
          </a:p>
          <a:p>
            <a:pPr>
              <a:lnSpc>
                <a:spcPct val="100000"/>
              </a:lnSpc>
            </a:pPr>
            <a:r>
              <a:rPr lang="en-US" sz="2400" dirty="0" smtClean="0"/>
              <a:t>CSS </a:t>
            </a:r>
            <a:r>
              <a:rPr lang="en-US" sz="2400" dirty="0"/>
              <a:t>properties can be used to style links in various ways.</a:t>
            </a:r>
            <a:endParaRPr lang="en-US" sz="2400" dirty="0"/>
          </a:p>
          <a:p>
            <a:pPr>
              <a:lnSpc>
                <a:spcPct val="100000"/>
              </a:lnSpc>
            </a:pPr>
            <a:r>
              <a:rPr lang="en-US" sz="2400" b="1" dirty="0"/>
              <a:t>States of Link : </a:t>
            </a:r>
            <a:r>
              <a:rPr lang="en-US" sz="2400" dirty="0"/>
              <a:t>A link in a webpage exist in various states, and these states of link can be styled using pseudo-classes in CSS.</a:t>
            </a:r>
            <a:endParaRPr lang="en-US" sz="2400" dirty="0"/>
          </a:p>
          <a:p>
            <a:pPr lvl="1">
              <a:lnSpc>
                <a:spcPct val="100000"/>
              </a:lnSpc>
            </a:pPr>
            <a:r>
              <a:rPr lang="en-US" b="1" dirty="0">
                <a:solidFill>
                  <a:srgbClr val="FF0000"/>
                </a:solidFill>
              </a:rPr>
              <a:t>Link</a:t>
            </a:r>
            <a:r>
              <a:rPr lang="en-US" dirty="0"/>
              <a:t>: Represents unvisited links. This is default state for anchor tag. [pseudo class is :link]</a:t>
            </a:r>
            <a:endParaRPr lang="en-US" dirty="0"/>
          </a:p>
          <a:p>
            <a:pPr lvl="1">
              <a:lnSpc>
                <a:spcPct val="100000"/>
              </a:lnSpc>
            </a:pPr>
            <a:r>
              <a:rPr lang="en-US" b="1" dirty="0">
                <a:solidFill>
                  <a:srgbClr val="FF0000"/>
                </a:solidFill>
              </a:rPr>
              <a:t>Visited</a:t>
            </a:r>
            <a:r>
              <a:rPr lang="en-US" dirty="0"/>
              <a:t>: Represents the links that are already visited (present in browser's history). [pseudo class is :visited]</a:t>
            </a:r>
            <a:endParaRPr lang="en-US" dirty="0"/>
          </a:p>
          <a:p>
            <a:pPr lvl="1">
              <a:lnSpc>
                <a:spcPct val="100000"/>
              </a:lnSpc>
            </a:pPr>
            <a:r>
              <a:rPr lang="en-US" b="1" dirty="0">
                <a:solidFill>
                  <a:srgbClr val="FF0000"/>
                </a:solidFill>
              </a:rPr>
              <a:t>Hover</a:t>
            </a:r>
            <a:r>
              <a:rPr lang="en-US" dirty="0"/>
              <a:t>: Represents the state when user hover's the mouse pointer over link.  [pseudo class is :hover]</a:t>
            </a:r>
            <a:endParaRPr lang="en-US" dirty="0"/>
          </a:p>
          <a:p>
            <a:pPr lvl="1">
              <a:lnSpc>
                <a:spcPct val="100000"/>
              </a:lnSpc>
            </a:pPr>
            <a:r>
              <a:rPr lang="en-US" b="1" dirty="0">
                <a:solidFill>
                  <a:srgbClr val="FF0000"/>
                </a:solidFill>
              </a:rPr>
              <a:t>Active</a:t>
            </a:r>
            <a:r>
              <a:rPr lang="en-US" dirty="0"/>
              <a:t>: Represents the state when user clicks the link. [pseudo class is :active]</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Basic styling properties of Link</a:t>
            </a:r>
            <a:endParaRPr lang="en-IN" altLang="en-IN" dirty="0"/>
          </a:p>
        </p:txBody>
      </p:sp>
      <p:sp>
        <p:nvSpPr>
          <p:cNvPr id="3" name="Content Placeholder 2"/>
          <p:cNvSpPr>
            <a:spLocks noGrp="1"/>
          </p:cNvSpPr>
          <p:nvPr>
            <p:ph idx="1"/>
          </p:nvPr>
        </p:nvSpPr>
        <p:spPr/>
        <p:txBody>
          <a:bodyPr numCol="1"/>
          <a:lstStyle/>
          <a:p>
            <a:r>
              <a:rPr lang="en-IN" altLang="en-IN" dirty="0" err="1"/>
              <a:t>color</a:t>
            </a:r>
            <a:endParaRPr lang="en-IN" altLang="en-IN" dirty="0"/>
          </a:p>
          <a:p>
            <a:r>
              <a:rPr lang="en-IN" altLang="en-IN" dirty="0"/>
              <a:t>background-</a:t>
            </a:r>
            <a:r>
              <a:rPr lang="en-IN" altLang="en-IN" dirty="0" err="1"/>
              <a:t>color</a:t>
            </a:r>
            <a:endParaRPr lang="en-IN" altLang="en-IN" dirty="0"/>
          </a:p>
          <a:p>
            <a:r>
              <a:rPr lang="en-IN" altLang="en-IN" dirty="0"/>
              <a:t>border</a:t>
            </a:r>
            <a:endParaRPr lang="en-IN" altLang="en-IN" dirty="0"/>
          </a:p>
          <a:p>
            <a:r>
              <a:rPr lang="en-IN" altLang="en-IN" dirty="0"/>
              <a:t>font family</a:t>
            </a:r>
            <a:endParaRPr lang="en-IN" altLang="en-IN" dirty="0"/>
          </a:p>
          <a:p>
            <a:r>
              <a:rPr lang="en-IN" altLang="en-IN" dirty="0"/>
              <a:t>text decoration</a:t>
            </a:r>
            <a:endParaRPr lang="en-IN" altLang="en-IN" dirty="0"/>
          </a:p>
        </p:txBody>
      </p:sp>
      <p:pic>
        <p:nvPicPr>
          <p:cNvPr id="5" name="Picture 4"/>
          <p:cNvPicPr>
            <a:picLocks noChangeAspect="1"/>
          </p:cNvPicPr>
          <p:nvPr/>
        </p:nvPicPr>
        <p:blipFill>
          <a:blip r:embed="rId1"/>
          <a:stretch>
            <a:fillRect/>
          </a:stretch>
        </p:blipFill>
        <p:spPr>
          <a:xfrm>
            <a:off x="5148537" y="1368754"/>
            <a:ext cx="6321974" cy="5265079"/>
          </a:xfrm>
          <a:prstGeom prst="rect">
            <a:avLst/>
          </a:prstGeom>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8762"/>
            <a:ext cx="10515600" cy="787814"/>
          </a:xfrm>
        </p:spPr>
        <p:txBody>
          <a:bodyPr numCol="1"/>
          <a:lstStyle/>
          <a:p>
            <a:r>
              <a:rPr lang="en-IN" altLang="en-IN" dirty="0"/>
              <a:t>CSS List</a:t>
            </a:r>
            <a:endParaRPr lang="en-IN" altLang="en-IN" dirty="0"/>
          </a:p>
        </p:txBody>
      </p:sp>
      <p:sp>
        <p:nvSpPr>
          <p:cNvPr id="3" name="Content Placeholder 2"/>
          <p:cNvSpPr>
            <a:spLocks noGrp="1"/>
          </p:cNvSpPr>
          <p:nvPr>
            <p:ph idx="1"/>
          </p:nvPr>
        </p:nvSpPr>
        <p:spPr>
          <a:xfrm>
            <a:off x="437321" y="1205947"/>
            <a:ext cx="11529391" cy="5420139"/>
          </a:xfrm>
        </p:spPr>
        <p:txBody>
          <a:bodyPr numCol="1">
            <a:normAutofit/>
          </a:bodyPr>
          <a:lstStyle/>
          <a:p>
            <a:pPr algn="just"/>
            <a:r>
              <a:rPr lang="en-US" sz="2400" dirty="0" smtClean="0"/>
              <a:t>The CSS list properties allow you to:</a:t>
            </a:r>
            <a:endParaRPr lang="en-US" sz="2400" dirty="0" smtClean="0"/>
          </a:p>
          <a:p>
            <a:pPr lvl="1" algn="just"/>
            <a:r>
              <a:rPr lang="en-US" dirty="0" smtClean="0"/>
              <a:t>Set different list item markers for ordered lists</a:t>
            </a:r>
            <a:endParaRPr lang="en-US" dirty="0" smtClean="0"/>
          </a:p>
          <a:p>
            <a:pPr lvl="1" algn="just"/>
            <a:r>
              <a:rPr lang="en-US" dirty="0" smtClean="0"/>
              <a:t>Set different list item markers for unordered lists</a:t>
            </a:r>
            <a:endParaRPr lang="en-US" dirty="0" smtClean="0"/>
          </a:p>
          <a:p>
            <a:pPr lvl="1" algn="just"/>
            <a:r>
              <a:rPr lang="en-US" dirty="0" smtClean="0"/>
              <a:t>Set an image as the list item marker</a:t>
            </a:r>
            <a:endParaRPr lang="en-US" dirty="0" smtClean="0"/>
          </a:p>
          <a:p>
            <a:pPr lvl="1" algn="just"/>
            <a:r>
              <a:rPr lang="en-US" dirty="0" smtClean="0"/>
              <a:t>Add background colors to lists and list items</a:t>
            </a:r>
            <a:endParaRPr lang="en-IN" altLang="en-IN" dirty="0"/>
          </a:p>
        </p:txBody>
      </p:sp>
      <p:pic>
        <p:nvPicPr>
          <p:cNvPr id="5" name="Picture 4"/>
          <p:cNvPicPr>
            <a:picLocks noChangeAspect="1"/>
          </p:cNvPicPr>
          <p:nvPr/>
        </p:nvPicPr>
        <p:blipFill>
          <a:blip r:embed="rId1"/>
          <a:stretch>
            <a:fillRect/>
          </a:stretch>
        </p:blipFill>
        <p:spPr>
          <a:xfrm>
            <a:off x="2928731" y="3409096"/>
            <a:ext cx="8425070" cy="2955813"/>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3257" y="0"/>
            <a:ext cx="10515600" cy="1325563"/>
          </a:xfrm>
        </p:spPr>
        <p:txBody>
          <a:bodyPr numCol="1"/>
          <a:lstStyle/>
          <a:p>
            <a:r>
              <a:rPr lang="en-IN" altLang="en-IN" dirty="0"/>
              <a:t>CSS List Style</a:t>
            </a:r>
            <a:endParaRPr lang="en-IN" altLang="en-IN" dirty="0"/>
          </a:p>
        </p:txBody>
      </p:sp>
      <p:graphicFrame>
        <p:nvGraphicFramePr>
          <p:cNvPr id="30" name="Table 29"/>
          <p:cNvGraphicFramePr>
            <a:graphicFrameLocks noGrp="1"/>
          </p:cNvGraphicFramePr>
          <p:nvPr/>
        </p:nvGraphicFramePr>
        <p:xfrm>
          <a:off x="567160" y="1042506"/>
          <a:ext cx="11111697" cy="5192266"/>
        </p:xfrm>
        <a:graphic>
          <a:graphicData uri="http://schemas.openxmlformats.org/drawingml/2006/table">
            <a:tbl>
              <a:tblPr>
                <a:tableStyleId>{2D5ABB26-0587-4C30-8999-92F81FD0307C}</a:tableStyleId>
              </a:tblPr>
              <a:tblGrid>
                <a:gridCol w="2523281"/>
                <a:gridCol w="5509549"/>
                <a:gridCol w="3078867"/>
              </a:tblGrid>
              <a:tr h="308823">
                <a:tc>
                  <a:txBody>
                    <a:bodyPr numCol="1"/>
                    <a:lstStyle/>
                    <a:p>
                      <a:pPr algn="ctr" fontAlgn="ctr"/>
                      <a:r>
                        <a:rPr lang="en-IN" altLang="en-IN" sz="1700" b="1" u="none" strike="noStrike" dirty="0">
                          <a:effectLst/>
                        </a:rPr>
                        <a:t>List Style Type</a:t>
                      </a:r>
                      <a:endParaRPr lang="en-IN" altLang="en-IN" sz="1700" b="1" i="0" u="none" strike="noStrike" dirty="0">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b="1" u="none" strike="noStrike" dirty="0">
                          <a:effectLst/>
                        </a:rPr>
                        <a:t>Description</a:t>
                      </a:r>
                      <a:endParaRPr lang="en-IN" altLang="en-IN" sz="1700" b="1" i="0" u="none" strike="noStrike" dirty="0">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b="1" u="none" strike="noStrike" dirty="0">
                          <a:effectLst/>
                        </a:rPr>
                        <a:t>Example</a:t>
                      </a:r>
                      <a:endParaRPr lang="en-IN" altLang="en-IN" sz="1700" b="1" i="0" u="none" strike="noStrike" dirty="0">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4084">
                <a:tc>
                  <a:txBody>
                    <a:bodyPr numCol="1"/>
                    <a:lstStyle/>
                    <a:p>
                      <a:pPr algn="ctr" fontAlgn="ctr"/>
                      <a:r>
                        <a:rPr lang="en-IN" altLang="en-IN" sz="1700" u="none" strike="noStrike">
                          <a:effectLst/>
                        </a:rPr>
                        <a:t>disc</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Default bullet for unordered lists</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563">
                <a:tc>
                  <a:txBody>
                    <a:bodyPr numCol="1"/>
                    <a:lstStyle/>
                    <a:p>
                      <a:pPr algn="ctr" fontAlgn="ctr"/>
                      <a:r>
                        <a:rPr lang="en-IN" altLang="en-IN" sz="1700" u="none" strike="noStrike" dirty="0">
                          <a:effectLst/>
                        </a:rPr>
                        <a:t>circle</a:t>
                      </a:r>
                      <a:endParaRPr lang="en-IN" altLang="en-IN" sz="1700" b="0" i="0" u="none" strike="noStrike" dirty="0">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Hollow circle bullet</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563">
                <a:tc>
                  <a:txBody>
                    <a:bodyPr numCol="1"/>
                    <a:lstStyle/>
                    <a:p>
                      <a:pPr algn="ctr" fontAlgn="ctr"/>
                      <a:r>
                        <a:rPr lang="en-IN" altLang="en-IN" sz="1700" u="none" strike="noStrike">
                          <a:effectLst/>
                        </a:rPr>
                        <a:t>square</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Solid square bullet</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2604">
                <a:tc>
                  <a:txBody>
                    <a:bodyPr numCol="1"/>
                    <a:lstStyle/>
                    <a:p>
                      <a:pPr algn="ctr" fontAlgn="ctr"/>
                      <a:r>
                        <a:rPr lang="en-IN" altLang="en-IN" sz="1700" u="none" strike="noStrike">
                          <a:effectLst/>
                        </a:rPr>
                        <a:t>decimal</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US" sz="1700" u="none" strike="noStrike">
                          <a:effectLst/>
                        </a:rPr>
                        <a:t>Numbered list with decimal numbers</a:t>
                      </a:r>
                      <a:endParaRPr lang="en-US"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1, 2, 3, 4, ...</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4084">
                <a:tc>
                  <a:txBody>
                    <a:bodyPr numCol="1"/>
                    <a:lstStyle/>
                    <a:p>
                      <a:pPr algn="ctr" fontAlgn="ctr"/>
                      <a:r>
                        <a:rPr lang="en-IN" altLang="en-IN" sz="1700" u="none" strike="noStrike">
                          <a:effectLst/>
                        </a:rPr>
                        <a:t>decimal-leading-zero</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Numbers with leading zeros</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01, 02, 03, 04, ...</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563">
                <a:tc>
                  <a:txBody>
                    <a:bodyPr numCol="1"/>
                    <a:lstStyle/>
                    <a:p>
                      <a:pPr algn="ctr" fontAlgn="ctr"/>
                      <a:r>
                        <a:rPr lang="en-IN" altLang="en-IN" sz="1700" u="none" strike="noStrike">
                          <a:effectLst/>
                        </a:rPr>
                        <a:t>lower-roman</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Lowercase Roman numerals</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i, ii, iii, iv, ...</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563">
                <a:tc>
                  <a:txBody>
                    <a:bodyPr numCol="1"/>
                    <a:lstStyle/>
                    <a:p>
                      <a:pPr algn="ctr" fontAlgn="ctr"/>
                      <a:r>
                        <a:rPr lang="en-IN" altLang="en-IN" sz="1700" u="none" strike="noStrike">
                          <a:effectLst/>
                        </a:rPr>
                        <a:t>upper-roman</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Uppercase Roman numerals</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I, II, III, IV, ...</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4084">
                <a:tc>
                  <a:txBody>
                    <a:bodyPr numCol="1"/>
                    <a:lstStyle/>
                    <a:p>
                      <a:pPr algn="ctr" fontAlgn="ctr"/>
                      <a:r>
                        <a:rPr lang="en-IN" altLang="en-IN" sz="1700" u="none" strike="noStrike">
                          <a:effectLst/>
                        </a:rPr>
                        <a:t>lower-alpha</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Lowercase alphabetic letters</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a, b, c, d, ...</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4084">
                <a:tc>
                  <a:txBody>
                    <a:bodyPr numCol="1"/>
                    <a:lstStyle/>
                    <a:p>
                      <a:pPr algn="ctr" fontAlgn="ctr"/>
                      <a:r>
                        <a:rPr lang="en-IN" altLang="en-IN" sz="1700" u="none" strike="noStrike">
                          <a:effectLst/>
                        </a:rPr>
                        <a:t>upper-alpha</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Uppercase alphabetic letters</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A, B, C, D, ...</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25563">
                <a:tc>
                  <a:txBody>
                    <a:bodyPr numCol="1"/>
                    <a:lstStyle/>
                    <a:p>
                      <a:pPr algn="ctr" fontAlgn="ctr"/>
                      <a:r>
                        <a:rPr lang="en-IN" altLang="en-IN" sz="1700" u="none" strike="noStrike">
                          <a:effectLst/>
                        </a:rPr>
                        <a:t>none</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No bullet or number</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(No marker)</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2604">
                <a:tc>
                  <a:txBody>
                    <a:bodyPr numCol="1"/>
                    <a:lstStyle/>
                    <a:p>
                      <a:pPr algn="ctr" fontAlgn="ctr"/>
                      <a:r>
                        <a:rPr lang="en-IN" altLang="en-IN" sz="1700" u="none" strike="noStrike">
                          <a:effectLst/>
                        </a:rPr>
                        <a:t>georgian</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Traditional Georgian numbering</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an, ban, gan, ...</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34084">
                <a:tc>
                  <a:txBody>
                    <a:bodyPr numCol="1"/>
                    <a:lstStyle/>
                    <a:p>
                      <a:pPr algn="ctr" fontAlgn="ctr"/>
                      <a:r>
                        <a:rPr lang="en-IN" altLang="en-IN" sz="1700" u="none" strike="noStrike">
                          <a:effectLst/>
                        </a:rPr>
                        <a:t>armenian</a:t>
                      </a:r>
                      <a:endParaRPr lang="en-IN" altLang="en-IN" sz="1700" b="0" i="0" u="none" strike="noStrike">
                        <a:solidFill>
                          <a:srgbClr val="000000"/>
                        </a:solidFill>
                        <a:effectLst/>
                        <a:latin typeface="Arial Unicode MS"/>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IN" altLang="en-IN" sz="1700" u="none" strike="noStrike">
                          <a:effectLst/>
                        </a:rPr>
                        <a:t>Armenian numbering</a:t>
                      </a:r>
                      <a:endParaRPr lang="en-IN" altLang="en-IN" sz="1700" b="0" i="0" u="none" strike="noStrike">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pPr algn="ctr" fontAlgn="ctr"/>
                      <a:r>
                        <a:rPr lang="en-US" altLang="en-US" sz="1700" u="none" strike="noStrike" dirty="0">
                          <a:effectLst/>
                        </a:rPr>
                        <a:t>Ա, Բ, Գ, Դ, ...</a:t>
                      </a:r>
                      <a:endParaRPr lang="en-US" altLang="en-US" sz="1700" b="0" i="0" u="none" strike="noStrike" dirty="0">
                        <a:solidFill>
                          <a:srgbClr val="000000"/>
                        </a:solidFill>
                        <a:effectLst/>
                        <a:latin typeface="Calibri" charset="0"/>
                      </a:endParaRPr>
                    </a:p>
                  </a:txBody>
                  <a:tcPr marL="3192" marR="3192" marT="3192"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srcRect t="-1" r="9664" b="-2344"/>
          <a:stretch>
            <a:fillRect/>
          </a:stretch>
        </p:blipFill>
        <p:spPr>
          <a:xfrm>
            <a:off x="7471164" y="502088"/>
            <a:ext cx="4360163" cy="2021193"/>
          </a:xfrm>
          <a:prstGeom prst="rect">
            <a:avLst/>
          </a:prstGeom>
        </p:spPr>
      </p:pic>
      <p:pic>
        <p:nvPicPr>
          <p:cNvPr id="7" name="Picture 6"/>
          <p:cNvPicPr>
            <a:picLocks noChangeAspect="1"/>
          </p:cNvPicPr>
          <p:nvPr/>
        </p:nvPicPr>
        <p:blipFill>
          <a:blip r:embed="rId2"/>
          <a:stretch>
            <a:fillRect/>
          </a:stretch>
        </p:blipFill>
        <p:spPr>
          <a:xfrm>
            <a:off x="134672" y="797242"/>
            <a:ext cx="7131073" cy="4856990"/>
          </a:xfrm>
          <a:prstGeom prst="rect">
            <a:avLst/>
          </a:prstGeom>
        </p:spPr>
      </p:pic>
      <p:pic>
        <p:nvPicPr>
          <p:cNvPr id="9" name="Picture 8"/>
          <p:cNvPicPr>
            <a:picLocks noChangeAspect="1"/>
          </p:cNvPicPr>
          <p:nvPr/>
        </p:nvPicPr>
        <p:blipFill>
          <a:blip r:embed="rId3"/>
          <a:stretch>
            <a:fillRect/>
          </a:stretch>
        </p:blipFill>
        <p:spPr>
          <a:xfrm>
            <a:off x="7584215" y="3225737"/>
            <a:ext cx="4134062" cy="2806844"/>
          </a:xfrm>
          <a:prstGeom prst="rect">
            <a:avLst/>
          </a:prstGeom>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de-DE" altLang="de-DE" dirty="0"/>
              <a:t>Item list marker - an image </a:t>
            </a:r>
            <a:endParaRPr lang="en-IN" altLang="en-IN" dirty="0"/>
          </a:p>
        </p:txBody>
      </p:sp>
      <p:sp>
        <p:nvSpPr>
          <p:cNvPr id="3" name="Content Placeholder 2"/>
          <p:cNvSpPr>
            <a:spLocks noGrp="1"/>
          </p:cNvSpPr>
          <p:nvPr>
            <p:ph idx="1"/>
          </p:nvPr>
        </p:nvSpPr>
        <p:spPr/>
        <p:txBody>
          <a:bodyPr numCol="1"/>
          <a:lstStyle/>
          <a:p>
            <a:pPr algn="just"/>
            <a:r>
              <a:rPr lang="en-US" dirty="0"/>
              <a:t>The </a:t>
            </a:r>
            <a:r>
              <a:rPr lang="en-US" b="1" dirty="0"/>
              <a:t>list-style-image</a:t>
            </a:r>
            <a:r>
              <a:rPr lang="en-US" dirty="0"/>
              <a:t> property can be used to specify an image as an item list marker.</a:t>
            </a:r>
            <a:endParaRPr lang="en-US" dirty="0"/>
          </a:p>
          <a:p>
            <a:pPr marL="0" indent="0">
              <a:buNone/>
            </a:pPr>
            <a:endParaRPr lang="en-IN" altLang="en-IN" dirty="0"/>
          </a:p>
        </p:txBody>
      </p:sp>
      <p:pic>
        <p:nvPicPr>
          <p:cNvPr id="5" name="Picture 4"/>
          <p:cNvPicPr>
            <a:picLocks noChangeAspect="1"/>
          </p:cNvPicPr>
          <p:nvPr/>
        </p:nvPicPr>
        <p:blipFill>
          <a:blip r:embed="rId1"/>
          <a:stretch>
            <a:fillRect/>
          </a:stretch>
        </p:blipFill>
        <p:spPr>
          <a:xfrm>
            <a:off x="1048212" y="3402304"/>
            <a:ext cx="10095575" cy="1325563"/>
          </a:xfrm>
          <a:prstGeom prst="rect">
            <a:avLst/>
          </a:prstGeom>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a:bodyPr>
          <a:lstStyle/>
          <a:p>
            <a:r>
              <a:rPr lang="en-US" sz="4000" dirty="0"/>
              <a:t>The list item marker - Position or Bullet position</a:t>
            </a:r>
            <a:endParaRPr lang="en-IN" altLang="en-IN" sz="4000" dirty="0"/>
          </a:p>
        </p:txBody>
      </p:sp>
      <p:sp>
        <p:nvSpPr>
          <p:cNvPr id="3" name="Content Placeholder 2"/>
          <p:cNvSpPr>
            <a:spLocks noGrp="1"/>
          </p:cNvSpPr>
          <p:nvPr>
            <p:ph idx="1"/>
          </p:nvPr>
        </p:nvSpPr>
        <p:spPr/>
        <p:txBody>
          <a:bodyPr numCol="1">
            <a:normAutofit/>
          </a:bodyPr>
          <a:lstStyle/>
          <a:p>
            <a:r>
              <a:rPr lang="en-US" sz="2400" dirty="0"/>
              <a:t>The list-style-position property indicates whether the marker should appear inside or outside of the box containing the bullet points.</a:t>
            </a:r>
            <a:endParaRPr lang="en-IN" altLang="en-IN" sz="2400" dirty="0"/>
          </a:p>
        </p:txBody>
      </p:sp>
      <p:graphicFrame>
        <p:nvGraphicFramePr>
          <p:cNvPr id="4" name="Table 3"/>
          <p:cNvGraphicFramePr>
            <a:graphicFrameLocks noGrp="1"/>
          </p:cNvGraphicFramePr>
          <p:nvPr/>
        </p:nvGraphicFramePr>
        <p:xfrm>
          <a:off x="1687292" y="3017818"/>
          <a:ext cx="8452130" cy="2837845"/>
        </p:xfrm>
        <a:graphic>
          <a:graphicData uri="http://schemas.openxmlformats.org/drawingml/2006/table">
            <a:tbl>
              <a:tblPr/>
              <a:tblGrid>
                <a:gridCol w="998034"/>
                <a:gridCol w="1608881"/>
                <a:gridCol w="5845215"/>
              </a:tblGrid>
              <a:tr h="280304">
                <a:tc>
                  <a:txBody>
                    <a:bodyPr numCol="1"/>
                    <a:lstStyle/>
                    <a:p>
                      <a:pPr algn="ctr"/>
                      <a:r>
                        <a:rPr lang="en-IN" altLang="en-IN" sz="1800" b="1">
                          <a:effectLst/>
                          <a:latin typeface="+mn-lt"/>
                        </a:rPr>
                        <a:t>Sr.No.</a:t>
                      </a:r>
                      <a:endParaRPr lang="en-IN" altLang="en-IN" sz="1800" b="1">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IN" altLang="en-IN" sz="1800" b="1">
                          <a:effectLst/>
                          <a:latin typeface="+mn-lt"/>
                        </a:rPr>
                        <a:t>Value</a:t>
                      </a:r>
                      <a:endParaRPr lang="en-IN" altLang="en-IN" sz="1800" b="1">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IN" altLang="en-IN" sz="1800" b="1">
                          <a:effectLst/>
                          <a:latin typeface="+mn-lt"/>
                        </a:rPr>
                        <a:t>Description</a:t>
                      </a:r>
                      <a:endParaRPr lang="en-IN" altLang="en-IN" sz="1800" b="1">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278070">
                <a:tc>
                  <a:txBody>
                    <a:bodyPr numCol="1"/>
                    <a:lstStyle/>
                    <a:p>
                      <a:pPr algn="ctr"/>
                      <a:r>
                        <a:rPr lang="en-IN" altLang="en-IN" sz="1800">
                          <a:effectLst/>
                          <a:latin typeface="+mn-lt"/>
                        </a:rPr>
                        <a:t>1</a:t>
                      </a:r>
                      <a:endParaRPr lang="en-IN" altLang="en-IN"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IN" altLang="en-IN" sz="1800">
                          <a:effectLst/>
                          <a:latin typeface="+mn-lt"/>
                        </a:rPr>
                        <a:t>none</a:t>
                      </a:r>
                      <a:endParaRPr lang="en-IN" altLang="en-IN"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IN" altLang="en-IN" sz="1800">
                          <a:effectLst/>
                          <a:latin typeface="+mn-lt"/>
                        </a:rPr>
                        <a:t>NA</a:t>
                      </a:r>
                      <a:endParaRPr lang="en-IN" altLang="en-IN"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71572">
                <a:tc>
                  <a:txBody>
                    <a:bodyPr numCol="1"/>
                    <a:lstStyle/>
                    <a:p>
                      <a:pPr algn="ctr"/>
                      <a:r>
                        <a:rPr lang="en-IN" altLang="en-IN" sz="1800">
                          <a:effectLst/>
                          <a:latin typeface="+mn-lt"/>
                        </a:rPr>
                        <a:t>2</a:t>
                      </a:r>
                      <a:endParaRPr lang="en-IN" altLang="en-IN"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IN" altLang="en-IN" sz="1800">
                          <a:effectLst/>
                          <a:latin typeface="+mn-lt"/>
                        </a:rPr>
                        <a:t>inside</a:t>
                      </a:r>
                      <a:endParaRPr lang="en-IN" altLang="en-IN"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US" sz="1800">
                          <a:effectLst/>
                          <a:latin typeface="+mn-lt"/>
                        </a:rPr>
                        <a:t>If the text goes onto a second line, the text will wrap underneath the marker. It will also have proper indentation.</a:t>
                      </a:r>
                      <a:endParaRPr lang="en-US"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871572">
                <a:tc>
                  <a:txBody>
                    <a:bodyPr numCol="1"/>
                    <a:lstStyle/>
                    <a:p>
                      <a:pPr algn="ctr"/>
                      <a:r>
                        <a:rPr lang="en-IN" altLang="en-IN" sz="1800">
                          <a:effectLst/>
                          <a:latin typeface="+mn-lt"/>
                        </a:rPr>
                        <a:t>3</a:t>
                      </a:r>
                      <a:endParaRPr lang="en-IN" altLang="en-IN"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IN" altLang="en-IN" sz="1800">
                          <a:effectLst/>
                          <a:latin typeface="+mn-lt"/>
                        </a:rPr>
                        <a:t>outside</a:t>
                      </a:r>
                      <a:endParaRPr lang="en-IN" altLang="en-IN"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US" sz="1800">
                          <a:effectLst/>
                          <a:latin typeface="+mn-lt"/>
                        </a:rPr>
                        <a:t>If the text goes onto a second line, the text will be aligned with the start of the first line (to the right of the bullet).</a:t>
                      </a:r>
                      <a:endParaRPr lang="en-US"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98557">
                <a:tc>
                  <a:txBody>
                    <a:bodyPr numCol="1"/>
                    <a:lstStyle/>
                    <a:p>
                      <a:pPr algn="ctr"/>
                      <a:r>
                        <a:rPr lang="en-IN" altLang="en-IN" sz="1800">
                          <a:effectLst/>
                          <a:latin typeface="+mn-lt"/>
                        </a:rPr>
                        <a:t>4</a:t>
                      </a:r>
                      <a:endParaRPr lang="en-IN" altLang="en-IN"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IN" altLang="en-IN" sz="1800">
                          <a:effectLst/>
                          <a:latin typeface="+mn-lt"/>
                        </a:rPr>
                        <a:t>inherit</a:t>
                      </a:r>
                      <a:endParaRPr lang="en-IN" altLang="en-IN" sz="180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numCol="1"/>
                    <a:lstStyle/>
                    <a:p>
                      <a:pPr algn="ctr"/>
                      <a:r>
                        <a:rPr lang="en-US" sz="1800" dirty="0">
                          <a:effectLst/>
                          <a:latin typeface="+mn-lt"/>
                        </a:rPr>
                        <a:t>Inherits the property of the parent list.</a:t>
                      </a:r>
                      <a:endParaRPr lang="en-US" sz="1800" dirty="0">
                        <a:effectLst/>
                        <a:latin typeface="+mn-lt"/>
                      </a:endParaRPr>
                    </a:p>
                  </a:txBody>
                  <a:tcPr marL="36876" marR="36876" marT="36876" marB="3687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145774" y="173102"/>
            <a:ext cx="6379123" cy="4558740"/>
          </a:xfrm>
          <a:prstGeom prst="rect">
            <a:avLst/>
          </a:prstGeom>
        </p:spPr>
      </p:pic>
      <p:pic>
        <p:nvPicPr>
          <p:cNvPr id="3" name="Picture 2"/>
          <p:cNvPicPr>
            <a:picLocks noChangeAspect="1"/>
          </p:cNvPicPr>
          <p:nvPr/>
        </p:nvPicPr>
        <p:blipFill>
          <a:blip r:embed="rId2"/>
          <a:stretch>
            <a:fillRect/>
          </a:stretch>
        </p:blipFill>
        <p:spPr>
          <a:xfrm>
            <a:off x="145774" y="5565914"/>
            <a:ext cx="6578587" cy="923958"/>
          </a:xfrm>
          <a:prstGeom prst="rect">
            <a:avLst/>
          </a:prstGeom>
        </p:spPr>
      </p:pic>
      <p:pic>
        <p:nvPicPr>
          <p:cNvPr id="4" name="Picture 3"/>
          <p:cNvPicPr>
            <a:picLocks noChangeAspect="1"/>
          </p:cNvPicPr>
          <p:nvPr/>
        </p:nvPicPr>
        <p:blipFill>
          <a:blip r:embed="rId3"/>
          <a:stretch>
            <a:fillRect/>
          </a:stretch>
        </p:blipFill>
        <p:spPr>
          <a:xfrm>
            <a:off x="6915961" y="1653798"/>
            <a:ext cx="4865222" cy="2194403"/>
          </a:xfrm>
          <a:prstGeom prst="rect">
            <a:avLst/>
          </a:prstGeom>
        </p:spPr>
      </p:pic>
      <p:sp>
        <p:nvSpPr>
          <p:cNvPr id="5" name="Rectangle 4"/>
          <p:cNvSpPr/>
          <p:nvPr/>
        </p:nvSpPr>
        <p:spPr>
          <a:xfrm>
            <a:off x="1118051" y="4964212"/>
            <a:ext cx="1419748" cy="523220"/>
          </a:xfrm>
          <a:prstGeom prst="rect">
            <a:avLst/>
          </a:prstGeom>
        </p:spPr>
        <p:txBody>
          <a:bodyPr wrap="none" numCol="1">
            <a:spAutoFit/>
          </a:bodyPr>
          <a:lstStyle/>
          <a:p>
            <a:r>
              <a:rPr lang="en-US" sz="2800" b="1" dirty="0" smtClean="0">
                <a:solidFill>
                  <a:srgbClr val="000000"/>
                </a:solidFill>
              </a:rPr>
              <a:t>style.css</a:t>
            </a:r>
            <a:endParaRPr lang="en-IN" altLang="en-IN" sz="2800" b="1"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2766" y="123092"/>
            <a:ext cx="3619474" cy="2863759"/>
          </a:xfrm>
          <a:prstGeom prst="rect">
            <a:avLst/>
          </a:prstGeom>
        </p:spPr>
      </p:pic>
      <p:pic>
        <p:nvPicPr>
          <p:cNvPr id="3" name="Picture 2"/>
          <p:cNvPicPr>
            <a:picLocks noChangeAspect="1"/>
          </p:cNvPicPr>
          <p:nvPr/>
        </p:nvPicPr>
        <p:blipFill>
          <a:blip r:embed="rId2"/>
          <a:stretch>
            <a:fillRect/>
          </a:stretch>
        </p:blipFill>
        <p:spPr>
          <a:xfrm>
            <a:off x="4484609" y="123092"/>
            <a:ext cx="6541200" cy="4401939"/>
          </a:xfrm>
          <a:prstGeom prst="rect">
            <a:avLst/>
          </a:prstGeom>
        </p:spPr>
      </p:pic>
      <p:pic>
        <p:nvPicPr>
          <p:cNvPr id="4" name="Picture 3"/>
          <p:cNvPicPr>
            <a:picLocks noChangeAspect="1"/>
          </p:cNvPicPr>
          <p:nvPr/>
        </p:nvPicPr>
        <p:blipFill>
          <a:blip r:embed="rId3"/>
          <a:stretch>
            <a:fillRect/>
          </a:stretch>
        </p:blipFill>
        <p:spPr>
          <a:xfrm>
            <a:off x="92766" y="4627791"/>
            <a:ext cx="6039693" cy="1998296"/>
          </a:xfrm>
          <a:prstGeom prst="rect">
            <a:avLst/>
          </a:prstGeom>
        </p:spPr>
      </p:pic>
      <p:pic>
        <p:nvPicPr>
          <p:cNvPr id="5" name="Picture 4"/>
          <p:cNvPicPr>
            <a:picLocks noChangeAspect="1"/>
          </p:cNvPicPr>
          <p:nvPr/>
        </p:nvPicPr>
        <p:blipFill>
          <a:blip r:embed="rId4"/>
          <a:stretch>
            <a:fillRect/>
          </a:stretch>
        </p:blipFill>
        <p:spPr>
          <a:xfrm>
            <a:off x="6209465" y="4742297"/>
            <a:ext cx="5982535" cy="1883789"/>
          </a:xfrm>
          <a:prstGeom prst="rect">
            <a:avLst/>
          </a:prstGeom>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9352"/>
            <a:ext cx="10515600" cy="483014"/>
          </a:xfrm>
        </p:spPr>
        <p:txBody>
          <a:bodyPr numCol="1">
            <a:normAutofit fontScale="90000"/>
          </a:bodyPr>
          <a:lstStyle/>
          <a:p>
            <a:r>
              <a:rPr lang="en-IN" altLang="en-IN" dirty="0"/>
              <a:t>CSS Table</a:t>
            </a:r>
            <a:endParaRPr lang="en-IN" altLang="en-IN" dirty="0"/>
          </a:p>
        </p:txBody>
      </p:sp>
      <p:sp>
        <p:nvSpPr>
          <p:cNvPr id="3" name="Content Placeholder 2"/>
          <p:cNvSpPr>
            <a:spLocks noGrp="1"/>
          </p:cNvSpPr>
          <p:nvPr>
            <p:ph idx="1"/>
          </p:nvPr>
        </p:nvSpPr>
        <p:spPr>
          <a:xfrm>
            <a:off x="530087" y="874643"/>
            <a:ext cx="11357113" cy="5751444"/>
          </a:xfrm>
        </p:spPr>
        <p:txBody>
          <a:bodyPr numCol="1">
            <a:noAutofit/>
          </a:bodyPr>
          <a:lstStyle/>
          <a:p>
            <a:pPr algn="just"/>
            <a:r>
              <a:rPr lang="en-US" sz="2400" dirty="0"/>
              <a:t>CSS allows you to style HTML tables to make them more visually appealing and easier to read</a:t>
            </a:r>
            <a:endParaRPr lang="en-US" sz="2400" dirty="0"/>
          </a:p>
          <a:p>
            <a:pPr marL="514350" indent="-514350" algn="just">
              <a:buAutoNum type="arabicPeriod"/>
            </a:pPr>
            <a:r>
              <a:rPr lang="en-IN" altLang="en-IN" sz="2400" b="0" i="0" dirty="0">
                <a:solidFill>
                  <a:srgbClr val="000000"/>
                </a:solidFill>
                <a:effectLst/>
              </a:rPr>
              <a:t>CSS Tables - Border Collapse : </a:t>
            </a:r>
            <a:r>
              <a:rPr lang="en-US" sz="2400" b="0" i="0" dirty="0">
                <a:solidFill>
                  <a:srgbClr val="000000"/>
                </a:solidFill>
                <a:effectLst/>
              </a:rPr>
              <a:t>The property border-collapse ensures that borders between table cells collapse into a single border, creating a cleaner look.  Property border-collapse can have values collapse or separate (default).</a:t>
            </a:r>
            <a:endParaRPr lang="en-IN" altLang="en-IN" sz="2400" b="0" i="0" dirty="0">
              <a:solidFill>
                <a:srgbClr val="000000"/>
              </a:solidFill>
              <a:effectLst/>
            </a:endParaRPr>
          </a:p>
          <a:p>
            <a:pPr marL="514350" indent="-514350" algn="just">
              <a:buAutoNum type="arabicPeriod"/>
            </a:pPr>
            <a:r>
              <a:rPr lang="en-IN" altLang="en-IN" sz="2400" b="0" i="0" dirty="0">
                <a:solidFill>
                  <a:srgbClr val="000000"/>
                </a:solidFill>
                <a:effectLst/>
              </a:rPr>
              <a:t>CSS Tables - Border Spacing : </a:t>
            </a:r>
            <a:r>
              <a:rPr lang="en-US" sz="2400" b="0" i="0" dirty="0">
                <a:solidFill>
                  <a:srgbClr val="000000"/>
                </a:solidFill>
                <a:effectLst/>
              </a:rPr>
              <a:t>The border-spacing property specifies the distance that separates adjacent cells’</a:t>
            </a:r>
            <a:endParaRPr lang="en-US" sz="2400" b="0" i="0" dirty="0">
              <a:solidFill>
                <a:srgbClr val="000000"/>
              </a:solidFill>
              <a:effectLst/>
            </a:endParaRPr>
          </a:p>
          <a:p>
            <a:pPr marL="0" indent="0" algn="just">
              <a:buNone/>
            </a:pPr>
            <a:r>
              <a:rPr lang="en-US" sz="2400" dirty="0">
                <a:solidFill>
                  <a:srgbClr val="000000"/>
                </a:solidFill>
              </a:rPr>
              <a:t>	</a:t>
            </a:r>
            <a:r>
              <a:rPr lang="en-US" sz="2400" i="1" dirty="0">
                <a:solidFill>
                  <a:srgbClr val="000000"/>
                </a:solidFill>
              </a:rPr>
              <a:t>Note: The border-spacing property only works when border-collapse is set to separate. If you set border-collapse to collapse, the border-spacing property will have no effect.</a:t>
            </a:r>
            <a:endParaRPr lang="en-US" sz="2400" i="1" dirty="0">
              <a:solidFill>
                <a:srgbClr val="000000"/>
              </a:solidFill>
            </a:endParaRPr>
          </a:p>
          <a:p>
            <a:pPr marL="0" indent="0" algn="just">
              <a:buNone/>
            </a:pPr>
            <a:r>
              <a:rPr lang="en-US" sz="2400" dirty="0">
                <a:solidFill>
                  <a:srgbClr val="000000"/>
                </a:solidFill>
              </a:rPr>
              <a:t>3.      CSS Tables - Caption Side : The caption-side property in CSS is used to control the placement or alignment of the table caption in relation to the table. Ex: top, bottom, block-start, block-end, inherit</a:t>
            </a:r>
            <a:endParaRPr lang="en-IN" altLang="en-IN" sz="2400" b="0" i="1" dirty="0">
              <a:solidFill>
                <a:srgbClr val="000000"/>
              </a:solidFill>
              <a:effectLst/>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66004" y="745614"/>
            <a:ext cx="3079079" cy="5300694"/>
          </a:xfrm>
          <a:prstGeom prst="rect">
            <a:avLst/>
          </a:prstGeom>
        </p:spPr>
      </p:pic>
      <p:pic>
        <p:nvPicPr>
          <p:cNvPr id="6" name="Picture 5"/>
          <p:cNvPicPr>
            <a:picLocks noChangeAspect="1"/>
          </p:cNvPicPr>
          <p:nvPr/>
        </p:nvPicPr>
        <p:blipFill>
          <a:blip r:embed="rId2"/>
          <a:stretch>
            <a:fillRect/>
          </a:stretch>
        </p:blipFill>
        <p:spPr>
          <a:xfrm>
            <a:off x="4113619" y="406609"/>
            <a:ext cx="3294179" cy="1840865"/>
          </a:xfrm>
          <a:prstGeom prst="rect">
            <a:avLst/>
          </a:prstGeom>
        </p:spPr>
      </p:pic>
      <p:pic>
        <p:nvPicPr>
          <p:cNvPr id="8" name="Picture 7"/>
          <p:cNvPicPr>
            <a:picLocks noChangeAspect="1"/>
          </p:cNvPicPr>
          <p:nvPr/>
        </p:nvPicPr>
        <p:blipFill>
          <a:blip r:embed="rId3"/>
          <a:stretch>
            <a:fillRect/>
          </a:stretch>
        </p:blipFill>
        <p:spPr>
          <a:xfrm>
            <a:off x="3924247" y="4321787"/>
            <a:ext cx="3672922" cy="1449550"/>
          </a:xfrm>
          <a:prstGeom prst="rect">
            <a:avLst/>
          </a:prstGeom>
        </p:spPr>
      </p:pic>
      <p:pic>
        <p:nvPicPr>
          <p:cNvPr id="10" name="Picture 9"/>
          <p:cNvPicPr>
            <a:picLocks noChangeAspect="1"/>
          </p:cNvPicPr>
          <p:nvPr/>
        </p:nvPicPr>
        <p:blipFill>
          <a:blip r:embed="rId4"/>
          <a:stretch>
            <a:fillRect/>
          </a:stretch>
        </p:blipFill>
        <p:spPr>
          <a:xfrm>
            <a:off x="8846917" y="391355"/>
            <a:ext cx="3079077" cy="1856119"/>
          </a:xfrm>
          <a:prstGeom prst="rect">
            <a:avLst/>
          </a:prstGeom>
        </p:spPr>
      </p:pic>
      <p:pic>
        <p:nvPicPr>
          <p:cNvPr id="12" name="Picture 11"/>
          <p:cNvPicPr>
            <a:picLocks noChangeAspect="1"/>
          </p:cNvPicPr>
          <p:nvPr/>
        </p:nvPicPr>
        <p:blipFill>
          <a:blip r:embed="rId5"/>
          <a:stretch>
            <a:fillRect/>
          </a:stretch>
        </p:blipFill>
        <p:spPr>
          <a:xfrm>
            <a:off x="8289190" y="4321787"/>
            <a:ext cx="3753142" cy="1311194"/>
          </a:xfrm>
          <a:prstGeom prst="rect">
            <a:avLst/>
          </a:prstGeom>
        </p:spPr>
      </p:pic>
      <p:sp>
        <p:nvSpPr>
          <p:cNvPr id="13" name="Arrow: Down 12"/>
          <p:cNvSpPr/>
          <p:nvPr/>
        </p:nvSpPr>
        <p:spPr>
          <a:xfrm>
            <a:off x="4757195" y="2453833"/>
            <a:ext cx="393539" cy="1840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14" name="Arrow: Down 13"/>
          <p:cNvSpPr/>
          <p:nvPr/>
        </p:nvSpPr>
        <p:spPr>
          <a:xfrm>
            <a:off x="9250101" y="2391991"/>
            <a:ext cx="393539" cy="184086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15" name="TextBox 14"/>
          <p:cNvSpPr txBox="1"/>
          <p:nvPr/>
        </p:nvSpPr>
        <p:spPr>
          <a:xfrm>
            <a:off x="5150734" y="2961465"/>
            <a:ext cx="2488557" cy="646331"/>
          </a:xfrm>
          <a:prstGeom prst="rect">
            <a:avLst/>
          </a:prstGeom>
          <a:noFill/>
        </p:spPr>
        <p:txBody>
          <a:bodyPr wrap="square" numCol="1" rtlCol="0">
            <a:spAutoFit/>
          </a:bodyPr>
          <a:lstStyle/>
          <a:p>
            <a:r>
              <a:rPr lang="en-IN" altLang="en-IN" dirty="0"/>
              <a:t>Without border-collapse (</a:t>
            </a:r>
            <a:r>
              <a:rPr lang="en-US" sz="1800" b="0" i="0" dirty="0">
                <a:solidFill>
                  <a:srgbClr val="000000"/>
                </a:solidFill>
                <a:effectLst/>
                <a:latin typeface="var(--ff-lato)"/>
              </a:rPr>
              <a:t>separate collapse)</a:t>
            </a:r>
            <a:endParaRPr lang="en-IN" altLang="en-IN" dirty="0"/>
          </a:p>
        </p:txBody>
      </p:sp>
      <p:sp>
        <p:nvSpPr>
          <p:cNvPr id="17" name="TextBox 16"/>
          <p:cNvSpPr txBox="1"/>
          <p:nvPr/>
        </p:nvSpPr>
        <p:spPr>
          <a:xfrm>
            <a:off x="9643640" y="3037606"/>
            <a:ext cx="2275221" cy="369332"/>
          </a:xfrm>
          <a:prstGeom prst="rect">
            <a:avLst/>
          </a:prstGeom>
          <a:noFill/>
        </p:spPr>
        <p:txBody>
          <a:bodyPr wrap="square" numCol="1">
            <a:spAutoFit/>
          </a:bodyPr>
          <a:lstStyle/>
          <a:p>
            <a:r>
              <a:rPr lang="en-IN" altLang="en-IN" dirty="0"/>
              <a:t>With border-collapse</a:t>
            </a:r>
            <a:endParaRPr lang="en-IN" altLang="en-IN"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713967" y="1351252"/>
            <a:ext cx="3378894" cy="3454702"/>
          </a:xfrm>
          <a:prstGeom prst="rect">
            <a:avLst/>
          </a:prstGeom>
        </p:spPr>
      </p:pic>
      <p:pic>
        <p:nvPicPr>
          <p:cNvPr id="7" name="Picture 6"/>
          <p:cNvPicPr>
            <a:picLocks noChangeAspect="1"/>
          </p:cNvPicPr>
          <p:nvPr/>
        </p:nvPicPr>
        <p:blipFill>
          <a:blip r:embed="rId2"/>
          <a:stretch>
            <a:fillRect/>
          </a:stretch>
        </p:blipFill>
        <p:spPr>
          <a:xfrm>
            <a:off x="5760106" y="2116289"/>
            <a:ext cx="3916329" cy="2138772"/>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1"/>
          <a:stretch>
            <a:fillRect/>
          </a:stretch>
        </p:blipFill>
        <p:spPr>
          <a:xfrm>
            <a:off x="727461" y="364027"/>
            <a:ext cx="3440546" cy="4537094"/>
          </a:xfrm>
          <a:prstGeom prst="rect">
            <a:avLst/>
          </a:prstGeom>
        </p:spPr>
      </p:pic>
      <p:pic>
        <p:nvPicPr>
          <p:cNvPr id="9" name="Picture 8"/>
          <p:cNvPicPr>
            <a:picLocks noChangeAspect="1"/>
          </p:cNvPicPr>
          <p:nvPr/>
        </p:nvPicPr>
        <p:blipFill>
          <a:blip r:embed="rId2"/>
          <a:stretch>
            <a:fillRect/>
          </a:stretch>
        </p:blipFill>
        <p:spPr>
          <a:xfrm>
            <a:off x="8455364" y="259854"/>
            <a:ext cx="3374075" cy="4488724"/>
          </a:xfrm>
          <a:prstGeom prst="rect">
            <a:avLst/>
          </a:prstGeom>
        </p:spPr>
      </p:pic>
      <p:pic>
        <p:nvPicPr>
          <p:cNvPr id="11" name="Picture 10"/>
          <p:cNvPicPr>
            <a:picLocks noChangeAspect="1"/>
          </p:cNvPicPr>
          <p:nvPr/>
        </p:nvPicPr>
        <p:blipFill>
          <a:blip r:embed="rId3"/>
          <a:stretch>
            <a:fillRect/>
          </a:stretch>
        </p:blipFill>
        <p:spPr>
          <a:xfrm>
            <a:off x="4549507" y="514498"/>
            <a:ext cx="3440545" cy="3581196"/>
          </a:xfrm>
          <a:prstGeom prst="rect">
            <a:avLst/>
          </a:prstGeom>
        </p:spPr>
      </p:pic>
      <p:pic>
        <p:nvPicPr>
          <p:cNvPr id="13" name="Picture 12"/>
          <p:cNvPicPr>
            <a:picLocks noChangeAspect="1"/>
          </p:cNvPicPr>
          <p:nvPr/>
        </p:nvPicPr>
        <p:blipFill rotWithShape="1">
          <a:blip r:embed="rId4"/>
          <a:srcRect r="4562" b="50000"/>
          <a:stretch>
            <a:fillRect/>
          </a:stretch>
        </p:blipFill>
        <p:spPr>
          <a:xfrm>
            <a:off x="924230" y="5146266"/>
            <a:ext cx="2696984" cy="981126"/>
          </a:xfrm>
          <a:prstGeom prst="rect">
            <a:avLst/>
          </a:prstGeom>
        </p:spPr>
      </p:pic>
      <p:pic>
        <p:nvPicPr>
          <p:cNvPr id="14" name="Picture 13"/>
          <p:cNvPicPr>
            <a:picLocks noChangeAspect="1"/>
          </p:cNvPicPr>
          <p:nvPr/>
        </p:nvPicPr>
        <p:blipFill rotWithShape="1">
          <a:blip r:embed="rId4"/>
          <a:srcRect t="50000"/>
          <a:stretch>
            <a:fillRect/>
          </a:stretch>
        </p:blipFill>
        <p:spPr>
          <a:xfrm>
            <a:off x="8570788" y="5053669"/>
            <a:ext cx="2825895" cy="981126"/>
          </a:xfrm>
          <a:prstGeom prst="rect">
            <a:avLst/>
          </a:prstGeo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26338" y="184436"/>
            <a:ext cx="4272983" cy="6528678"/>
          </a:xfrm>
          <a:prstGeom prst="rect">
            <a:avLst/>
          </a:prstGeom>
        </p:spPr>
      </p:pic>
      <p:pic>
        <p:nvPicPr>
          <p:cNvPr id="7" name="Picture 6"/>
          <p:cNvPicPr>
            <a:picLocks noChangeAspect="1"/>
          </p:cNvPicPr>
          <p:nvPr/>
        </p:nvPicPr>
        <p:blipFill>
          <a:blip r:embed="rId2"/>
          <a:stretch>
            <a:fillRect/>
          </a:stretch>
        </p:blipFill>
        <p:spPr>
          <a:xfrm>
            <a:off x="4294206" y="213830"/>
            <a:ext cx="4272983" cy="6230222"/>
          </a:xfrm>
          <a:prstGeom prst="rect">
            <a:avLst/>
          </a:prstGeom>
        </p:spPr>
      </p:pic>
      <p:pic>
        <p:nvPicPr>
          <p:cNvPr id="9" name="Picture 8"/>
          <p:cNvPicPr>
            <a:picLocks noChangeAspect="1"/>
          </p:cNvPicPr>
          <p:nvPr/>
        </p:nvPicPr>
        <p:blipFill>
          <a:blip r:embed="rId3"/>
          <a:stretch>
            <a:fillRect/>
          </a:stretch>
        </p:blipFill>
        <p:spPr>
          <a:xfrm>
            <a:off x="7383846" y="2618319"/>
            <a:ext cx="4474630" cy="142124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474294" y="626789"/>
            <a:ext cx="11226046" cy="3481385"/>
          </a:xfrm>
          <a:prstGeom prst="rect">
            <a:avLst/>
          </a:prstGeom>
        </p:spPr>
      </p:pic>
      <p:sp>
        <p:nvSpPr>
          <p:cNvPr id="3" name="Rectangle 2"/>
          <p:cNvSpPr/>
          <p:nvPr/>
        </p:nvSpPr>
        <p:spPr>
          <a:xfrm>
            <a:off x="4844558" y="0"/>
            <a:ext cx="1635384" cy="523220"/>
          </a:xfrm>
          <a:prstGeom prst="rect">
            <a:avLst/>
          </a:prstGeom>
        </p:spPr>
        <p:txBody>
          <a:bodyPr wrap="none" numCol="1">
            <a:spAutoFit/>
          </a:bodyPr>
          <a:lstStyle/>
          <a:p>
            <a:r>
              <a:rPr lang="en-IN" altLang="en-IN" sz="2800" b="1" i="0" dirty="0">
                <a:solidFill>
                  <a:srgbClr val="000000"/>
                </a:solidFill>
                <a:effectLst/>
              </a:rPr>
              <a:t>Inline CSS</a:t>
            </a:r>
            <a:endParaRPr lang="en-IN" altLang="en-IN" sz="2800" b="1" i="0" dirty="0">
              <a:solidFill>
                <a:srgbClr val="000000"/>
              </a:solidFill>
              <a:effectLst/>
            </a:endParaRPr>
          </a:p>
        </p:txBody>
      </p:sp>
      <p:pic>
        <p:nvPicPr>
          <p:cNvPr id="4" name="Picture 3"/>
          <p:cNvPicPr>
            <a:picLocks noChangeAspect="1"/>
          </p:cNvPicPr>
          <p:nvPr/>
        </p:nvPicPr>
        <p:blipFill>
          <a:blip r:embed="rId2"/>
          <a:stretch>
            <a:fillRect/>
          </a:stretch>
        </p:blipFill>
        <p:spPr>
          <a:xfrm>
            <a:off x="368276" y="4108174"/>
            <a:ext cx="6960176" cy="2711544"/>
          </a:xfrm>
          <a:prstGeom prst="rect">
            <a:avLst/>
          </a:prstGeom>
        </p:spPr>
      </p:pic>
      <p:pic>
        <p:nvPicPr>
          <p:cNvPr id="5" name="Picture 4"/>
          <p:cNvPicPr>
            <a:picLocks noChangeAspect="1"/>
          </p:cNvPicPr>
          <p:nvPr/>
        </p:nvPicPr>
        <p:blipFill>
          <a:blip r:embed="rId3"/>
          <a:stretch>
            <a:fillRect/>
          </a:stretch>
        </p:blipFill>
        <p:spPr>
          <a:xfrm>
            <a:off x="7328452" y="4318842"/>
            <a:ext cx="5020376" cy="177189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539" y="310923"/>
            <a:ext cx="11688418" cy="1261884"/>
          </a:xfrm>
          <a:prstGeom prst="rect">
            <a:avLst/>
          </a:prstGeom>
        </p:spPr>
        <p:txBody>
          <a:bodyPr wrap="square" numCol="1">
            <a:spAutoFit/>
          </a:bodyPr>
          <a:lstStyle/>
          <a:p>
            <a:pPr algn="ctr"/>
            <a:r>
              <a:rPr lang="en-US" sz="2800" b="1" i="0" dirty="0">
                <a:solidFill>
                  <a:srgbClr val="000000"/>
                </a:solidFill>
                <a:effectLst/>
              </a:rPr>
              <a:t>Multiple Style Sheets</a:t>
            </a:r>
            <a:endParaRPr lang="en-US" sz="2800" b="1" i="0" dirty="0">
              <a:solidFill>
                <a:srgbClr val="000000"/>
              </a:solidFill>
              <a:effectLst/>
            </a:endParaRPr>
          </a:p>
          <a:p>
            <a:pPr algn="just"/>
            <a:r>
              <a:rPr lang="en-US" sz="2400" b="0" i="0" dirty="0">
                <a:solidFill>
                  <a:srgbClr val="000000"/>
                </a:solidFill>
                <a:effectLst/>
              </a:rPr>
              <a:t>If some properties have been defined for the same selector (element) in different style sheets, the value from the last read style sheet will be used. </a:t>
            </a:r>
            <a:endParaRPr lang="en-US" sz="2400" b="0" i="0" dirty="0">
              <a:solidFill>
                <a:srgbClr val="000000"/>
              </a:solidFill>
              <a:effectLst/>
            </a:endParaRPr>
          </a:p>
        </p:txBody>
      </p:sp>
      <p:pic>
        <p:nvPicPr>
          <p:cNvPr id="3" name="Picture 2"/>
          <p:cNvPicPr>
            <a:picLocks noChangeAspect="1"/>
          </p:cNvPicPr>
          <p:nvPr/>
        </p:nvPicPr>
        <p:blipFill>
          <a:blip r:embed="rId1"/>
          <a:stretch>
            <a:fillRect/>
          </a:stretch>
        </p:blipFill>
        <p:spPr>
          <a:xfrm>
            <a:off x="397565" y="1584684"/>
            <a:ext cx="8725735" cy="4484811"/>
          </a:xfrm>
          <a:prstGeom prst="rect">
            <a:avLst/>
          </a:prstGeom>
        </p:spPr>
      </p:pic>
      <p:pic>
        <p:nvPicPr>
          <p:cNvPr id="4" name="Picture 3"/>
          <p:cNvPicPr>
            <a:picLocks noChangeAspect="1"/>
          </p:cNvPicPr>
          <p:nvPr/>
        </p:nvPicPr>
        <p:blipFill>
          <a:blip r:embed="rId2"/>
          <a:stretch>
            <a:fillRect/>
          </a:stretch>
        </p:blipFill>
        <p:spPr>
          <a:xfrm>
            <a:off x="6065348" y="5183546"/>
            <a:ext cx="6115904" cy="1771897"/>
          </a:xfrm>
          <a:prstGeom prst="rect">
            <a:avLst/>
          </a:prstGeom>
        </p:spPr>
      </p:pic>
      <p:pic>
        <p:nvPicPr>
          <p:cNvPr id="5" name="Picture 4"/>
          <p:cNvPicPr>
            <a:picLocks noChangeAspect="1"/>
          </p:cNvPicPr>
          <p:nvPr/>
        </p:nvPicPr>
        <p:blipFill>
          <a:blip r:embed="rId3"/>
          <a:stretch>
            <a:fillRect/>
          </a:stretch>
        </p:blipFill>
        <p:spPr>
          <a:xfrm>
            <a:off x="8937447" y="2701707"/>
            <a:ext cx="3095526" cy="1291384"/>
          </a:xfrm>
          <a:prstGeom prst="rect">
            <a:avLst/>
          </a:prstGeom>
        </p:spPr>
      </p:pic>
      <p:sp>
        <p:nvSpPr>
          <p:cNvPr id="6" name="Rectangle 5"/>
          <p:cNvSpPr/>
          <p:nvPr/>
        </p:nvSpPr>
        <p:spPr>
          <a:xfrm>
            <a:off x="8866716" y="1958530"/>
            <a:ext cx="1067728" cy="369332"/>
          </a:xfrm>
          <a:prstGeom prst="rect">
            <a:avLst/>
          </a:prstGeom>
        </p:spPr>
        <p:txBody>
          <a:bodyPr wrap="none" numCol="1">
            <a:spAutoFit/>
          </a:bodyPr>
          <a:lstStyle/>
          <a:p>
            <a:r>
              <a:rPr lang="en-US" dirty="0">
                <a:solidFill>
                  <a:srgbClr val="000000"/>
                </a:solidFill>
              </a:rPr>
              <a:t>External :</a:t>
            </a:r>
            <a:endParaRPr lang="en-IN" altLang="en-IN"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296" y="-13252"/>
            <a:ext cx="11529391" cy="2616101"/>
          </a:xfrm>
          <a:prstGeom prst="rect">
            <a:avLst/>
          </a:prstGeom>
        </p:spPr>
        <p:txBody>
          <a:bodyPr wrap="square" numCol="1">
            <a:spAutoFit/>
          </a:bodyPr>
          <a:lstStyle/>
          <a:p>
            <a:pPr algn="ctr"/>
            <a:r>
              <a:rPr lang="en-US" sz="2400" b="1" i="0" dirty="0">
                <a:solidFill>
                  <a:srgbClr val="000000"/>
                </a:solidFill>
                <a:effectLst/>
                <a:latin typeface="Segoe UI" panose="020B0502040204020203" pitchFamily="34" charset="0"/>
              </a:rPr>
              <a:t>Cascading Order</a:t>
            </a:r>
            <a:endParaRPr lang="en-US" sz="2400" b="1" i="0" dirty="0">
              <a:solidFill>
                <a:srgbClr val="000000"/>
              </a:solidFill>
              <a:effectLst/>
              <a:latin typeface="Segoe UI" panose="020B0502040204020203" pitchFamily="34" charset="0"/>
            </a:endParaRPr>
          </a:p>
          <a:p>
            <a:pPr algn="just"/>
            <a:r>
              <a:rPr lang="en-US" sz="2000" b="0" i="0" dirty="0">
                <a:solidFill>
                  <a:srgbClr val="000000"/>
                </a:solidFill>
                <a:effectLst/>
              </a:rPr>
              <a:t>What style will be used when there is more than one style specified for an HTML element?</a:t>
            </a:r>
            <a:endParaRPr lang="en-US" sz="2000" b="0" i="0" dirty="0">
              <a:solidFill>
                <a:srgbClr val="000000"/>
              </a:solidFill>
              <a:effectLst/>
            </a:endParaRPr>
          </a:p>
          <a:p>
            <a:pPr algn="just"/>
            <a:r>
              <a:rPr lang="en-US" sz="2000" b="0" i="0" dirty="0">
                <a:solidFill>
                  <a:srgbClr val="000000"/>
                </a:solidFill>
                <a:effectLst/>
              </a:rPr>
              <a:t>All the styles in a page will "cascade" into a new "virtual" style sheet by the following rules, where number one has the highest priority:</a:t>
            </a:r>
            <a:endParaRPr lang="en-US" sz="2000" b="0" i="0" dirty="0">
              <a:solidFill>
                <a:srgbClr val="000000"/>
              </a:solidFill>
              <a:effectLst/>
            </a:endParaRPr>
          </a:p>
          <a:p>
            <a:pPr algn="just">
              <a:buFont typeface="+mj-lt"/>
              <a:buAutoNum type="arabicPeriod"/>
            </a:pPr>
            <a:r>
              <a:rPr lang="en-US" sz="2000" b="0" i="0" dirty="0">
                <a:solidFill>
                  <a:srgbClr val="000000"/>
                </a:solidFill>
                <a:effectLst/>
              </a:rPr>
              <a:t>Inline style (inside an HTML element)</a:t>
            </a:r>
            <a:endParaRPr lang="en-US" sz="2000" b="0" i="0" dirty="0">
              <a:solidFill>
                <a:srgbClr val="000000"/>
              </a:solidFill>
              <a:effectLst/>
            </a:endParaRPr>
          </a:p>
          <a:p>
            <a:pPr algn="just">
              <a:buFont typeface="+mj-lt"/>
              <a:buAutoNum type="arabicPeriod"/>
            </a:pPr>
            <a:r>
              <a:rPr lang="en-US" sz="2000" b="0" i="0" dirty="0">
                <a:solidFill>
                  <a:srgbClr val="000000"/>
                </a:solidFill>
                <a:effectLst/>
              </a:rPr>
              <a:t>External and internal style sheets (in the head section)</a:t>
            </a:r>
            <a:endParaRPr lang="en-US" sz="2000" b="0" i="0" dirty="0">
              <a:solidFill>
                <a:srgbClr val="000000"/>
              </a:solidFill>
              <a:effectLst/>
            </a:endParaRPr>
          </a:p>
          <a:p>
            <a:pPr algn="just">
              <a:buFont typeface="+mj-lt"/>
              <a:buAutoNum type="arabicPeriod"/>
            </a:pPr>
            <a:r>
              <a:rPr lang="en-US" sz="2000" b="0" i="0" dirty="0">
                <a:solidFill>
                  <a:srgbClr val="000000"/>
                </a:solidFill>
                <a:effectLst/>
              </a:rPr>
              <a:t>Browser default</a:t>
            </a:r>
            <a:endParaRPr lang="en-US" sz="2000" b="0" i="0" dirty="0">
              <a:solidFill>
                <a:srgbClr val="000000"/>
              </a:solidFill>
              <a:effectLst/>
            </a:endParaRPr>
          </a:p>
          <a:p>
            <a:pPr algn="just"/>
            <a:r>
              <a:rPr lang="en-US" sz="2000" b="0" i="0" dirty="0">
                <a:solidFill>
                  <a:srgbClr val="000000"/>
                </a:solidFill>
                <a:effectLst/>
              </a:rPr>
              <a:t>So, an inline style has the highest priority, and will override external and internal styles and browser defaults.</a:t>
            </a:r>
            <a:endParaRPr lang="en-US" sz="2000" b="0" i="0" dirty="0">
              <a:solidFill>
                <a:srgbClr val="000000"/>
              </a:solidFill>
              <a:effectLst/>
            </a:endParaRPr>
          </a:p>
        </p:txBody>
      </p:sp>
      <p:pic>
        <p:nvPicPr>
          <p:cNvPr id="3" name="Picture 2"/>
          <p:cNvPicPr>
            <a:picLocks noChangeAspect="1"/>
          </p:cNvPicPr>
          <p:nvPr/>
        </p:nvPicPr>
        <p:blipFill>
          <a:blip r:embed="rId1"/>
          <a:stretch>
            <a:fillRect/>
          </a:stretch>
        </p:blipFill>
        <p:spPr>
          <a:xfrm>
            <a:off x="0" y="2519908"/>
            <a:ext cx="7869722" cy="4077948"/>
          </a:xfrm>
          <a:prstGeom prst="rect">
            <a:avLst/>
          </a:prstGeom>
        </p:spPr>
      </p:pic>
      <p:pic>
        <p:nvPicPr>
          <p:cNvPr id="4" name="Picture 3"/>
          <p:cNvPicPr>
            <a:picLocks noChangeAspect="1"/>
          </p:cNvPicPr>
          <p:nvPr/>
        </p:nvPicPr>
        <p:blipFill>
          <a:blip r:embed="rId2"/>
          <a:stretch>
            <a:fillRect/>
          </a:stretch>
        </p:blipFill>
        <p:spPr>
          <a:xfrm>
            <a:off x="5923675" y="2929880"/>
            <a:ext cx="6268325" cy="162900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68752" y="1186375"/>
            <a:ext cx="10866688" cy="3582424"/>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How CSS adds value to HTML</a:t>
            </a:r>
            <a:endParaRPr lang="en-IN" altLang="en-IN" dirty="0"/>
          </a:p>
        </p:txBody>
      </p:sp>
      <p:pic>
        <p:nvPicPr>
          <p:cNvPr id="5" name="Content Placeholder 4"/>
          <p:cNvPicPr>
            <a:picLocks noGrp="1" noChangeAspect="1"/>
          </p:cNvPicPr>
          <p:nvPr>
            <p:ph idx="1"/>
          </p:nvPr>
        </p:nvPicPr>
        <p:blipFill rotWithShape="1">
          <a:blip r:embed="rId1">
            <a:extLst>
              <a:ext uri="{28A0092B-C50C-407E-A947-70E740481C1C}">
                <a14:useLocalDpi xmlns:a14="http://schemas.microsoft.com/office/drawing/2010/main" val="0"/>
              </a:ext>
            </a:extLst>
          </a:blip>
          <a:srcRect l="3516" t="23215" r="24813" b="36087"/>
          <a:stretch>
            <a:fillRect/>
          </a:stretch>
        </p:blipFill>
        <p:spPr>
          <a:xfrm>
            <a:off x="838199" y="1866417"/>
            <a:ext cx="11025851" cy="3521828"/>
          </a:xfr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Basic CSS properties</a:t>
            </a:r>
            <a:endParaRPr lang="en-IN" altLang="en-IN" dirty="0"/>
          </a:p>
        </p:txBody>
      </p:sp>
      <p:sp>
        <p:nvSpPr>
          <p:cNvPr id="3" name="Content Placeholder 2"/>
          <p:cNvSpPr>
            <a:spLocks noGrp="1"/>
          </p:cNvSpPr>
          <p:nvPr>
            <p:ph idx="1"/>
          </p:nvPr>
        </p:nvSpPr>
        <p:spPr/>
        <p:txBody>
          <a:bodyPr numCol="1">
            <a:normAutofit lnSpcReduction="10000"/>
          </a:bodyPr>
          <a:lstStyle/>
          <a:p>
            <a:r>
              <a:rPr lang="en-IN" altLang="en-IN" dirty="0"/>
              <a:t>font-family : sans-serif, arial, etc</a:t>
            </a:r>
            <a:endParaRPr lang="en-IN" altLang="en-IN" dirty="0"/>
          </a:p>
          <a:p>
            <a:r>
              <a:rPr lang="en-IN" altLang="en-IN" dirty="0"/>
              <a:t>font-size : in </a:t>
            </a:r>
            <a:r>
              <a:rPr lang="en-IN" altLang="en-IN" dirty="0" err="1"/>
              <a:t>px</a:t>
            </a:r>
            <a:r>
              <a:rPr lang="en-IN" altLang="en-IN" dirty="0"/>
              <a:t>, percentage or </a:t>
            </a:r>
            <a:r>
              <a:rPr lang="en-IN" altLang="en-IN" dirty="0" err="1"/>
              <a:t>em</a:t>
            </a:r>
            <a:endParaRPr lang="en-IN" altLang="en-IN" dirty="0"/>
          </a:p>
          <a:p>
            <a:r>
              <a:rPr lang="en-IN" altLang="en-IN" dirty="0"/>
              <a:t>font-weight :  normal, bold</a:t>
            </a:r>
            <a:endParaRPr lang="en-IN" altLang="en-IN" dirty="0"/>
          </a:p>
          <a:p>
            <a:r>
              <a:rPr lang="en-IN" altLang="en-IN" dirty="0"/>
              <a:t>font-style: normal, italic</a:t>
            </a:r>
            <a:endParaRPr lang="en-IN" altLang="en-IN" dirty="0"/>
          </a:p>
          <a:p>
            <a:r>
              <a:rPr lang="en-IN" altLang="en-IN" dirty="0"/>
              <a:t>text-transform : uppercase, capitalize, lowercase</a:t>
            </a:r>
            <a:endParaRPr lang="en-IN" altLang="en-IN" dirty="0"/>
          </a:p>
          <a:p>
            <a:r>
              <a:rPr lang="en-IN" altLang="en-IN" dirty="0"/>
              <a:t>text-decoration : none, underline, overline, line-through</a:t>
            </a:r>
            <a:endParaRPr lang="en-IN" altLang="en-IN" dirty="0"/>
          </a:p>
          <a:p>
            <a:r>
              <a:rPr lang="en-IN" altLang="en-IN" dirty="0"/>
              <a:t>text-align : left, right, </a:t>
            </a:r>
            <a:r>
              <a:rPr lang="en-IN" altLang="en-IN" dirty="0" err="1"/>
              <a:t>center</a:t>
            </a:r>
            <a:r>
              <a:rPr lang="en-IN" altLang="en-IN" dirty="0"/>
              <a:t>, justify</a:t>
            </a:r>
            <a:endParaRPr lang="en-IN" altLang="en-IN" dirty="0"/>
          </a:p>
          <a:p>
            <a:r>
              <a:rPr lang="en-IN" altLang="en-IN" dirty="0" err="1"/>
              <a:t>color</a:t>
            </a:r>
            <a:r>
              <a:rPr lang="en-IN" altLang="en-IN" dirty="0"/>
              <a:t>, background-</a:t>
            </a:r>
            <a:r>
              <a:rPr lang="en-IN" altLang="en-IN" dirty="0" err="1"/>
              <a:t>color</a:t>
            </a:r>
            <a:endParaRPr lang="en-IN" altLang="en-IN" dirty="0"/>
          </a:p>
          <a:p>
            <a:r>
              <a:rPr lang="en-IN" altLang="en-IN" dirty="0"/>
              <a:t>width and height</a:t>
            </a:r>
            <a:endParaRPr lang="en-IN" altLang="en-IN" dirty="0"/>
          </a:p>
          <a:p>
            <a:endParaRPr lang="en-IN" altLang="en-IN" dirty="0"/>
          </a:p>
          <a:p>
            <a:pPr marL="0" indent="0">
              <a:buNone/>
            </a:pPr>
            <a:endParaRPr lang="en-IN" alt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81797"/>
          </a:xfrm>
        </p:spPr>
        <p:txBody>
          <a:bodyPr numCol="1">
            <a:normAutofit fontScale="90000"/>
          </a:bodyPr>
          <a:lstStyle/>
          <a:p>
            <a:pPr algn="ctr"/>
            <a:r>
              <a:rPr lang="en-US" dirty="0"/>
              <a:t>CSS3</a:t>
            </a:r>
            <a:endParaRPr lang="en-IN" altLang="en-IN" dirty="0"/>
          </a:p>
        </p:txBody>
      </p:sp>
      <p:sp>
        <p:nvSpPr>
          <p:cNvPr id="3" name="Content Placeholder 2"/>
          <p:cNvSpPr>
            <a:spLocks noGrp="1"/>
          </p:cNvSpPr>
          <p:nvPr>
            <p:ph idx="1"/>
          </p:nvPr>
        </p:nvSpPr>
        <p:spPr>
          <a:xfrm>
            <a:off x="516834" y="437321"/>
            <a:ext cx="11582400" cy="6394935"/>
          </a:xfrm>
        </p:spPr>
        <p:txBody>
          <a:bodyPr numCol="1">
            <a:normAutofit/>
          </a:bodyPr>
          <a:lstStyle/>
          <a:p>
            <a:pPr algn="just">
              <a:lnSpc>
                <a:spcPct val="100000"/>
              </a:lnSpc>
            </a:pPr>
            <a:r>
              <a:rPr lang="en-US" sz="2400" dirty="0"/>
              <a:t>CSS3 stands for Cascading Style Sheets Level 3. It is an advanced version of CSS, used for structuring, styling, and formatting web pages. One of the most significant advancements in CSS3 is the splitting of CSS standards into separate modules, making it simpler to learn and use.</a:t>
            </a:r>
            <a:endParaRPr lang="en-US" sz="2400" dirty="0"/>
          </a:p>
          <a:p>
            <a:pPr algn="just">
              <a:lnSpc>
                <a:spcPct val="100000"/>
              </a:lnSpc>
            </a:pPr>
            <a:endParaRPr lang="en-US" sz="2400" dirty="0"/>
          </a:p>
          <a:p>
            <a:pPr marL="0" lvl="0" indent="0" algn="just" eaLnBrk="0" fontAlgn="base" hangingPunct="0">
              <a:lnSpc>
                <a:spcPct val="100000"/>
              </a:lnSpc>
              <a:spcBef>
                <a:spcPct val="0"/>
              </a:spcBef>
              <a:spcAft>
                <a:spcPct val="0"/>
              </a:spcAft>
              <a:buNone/>
            </a:pPr>
            <a:r>
              <a:rPr lang="en-US" sz="2400" b="1" dirty="0">
                <a:solidFill>
                  <a:srgbClr val="273239"/>
                </a:solidFill>
              </a:rPr>
              <a:t>New Features of CSS3</a:t>
            </a:r>
            <a:endParaRPr lang="en-US" sz="2400" b="1" dirty="0">
              <a:solidFill>
                <a:srgbClr val="273239"/>
              </a:solidFill>
            </a:endParaRPr>
          </a:p>
          <a:p>
            <a:pPr marL="0" lvl="0" indent="0" algn="just" eaLnBrk="0" fontAlgn="base" hangingPunct="0">
              <a:lnSpc>
                <a:spcPct val="100000"/>
              </a:lnSpc>
              <a:spcBef>
                <a:spcPct val="0"/>
              </a:spcBef>
              <a:spcAft>
                <a:spcPct val="0"/>
              </a:spcAft>
              <a:buFontTx/>
              <a:buAutoNum type="arabicPeriod"/>
            </a:pPr>
            <a:r>
              <a:rPr lang="en-US" sz="2400" b="1" dirty="0" err="1">
                <a:solidFill>
                  <a:srgbClr val="273239"/>
                </a:solidFill>
              </a:rPr>
              <a:t>Combinator</a:t>
            </a:r>
            <a:r>
              <a:rPr lang="en-US" sz="2400" dirty="0">
                <a:solidFill>
                  <a:srgbClr val="273239"/>
                </a:solidFill>
              </a:rPr>
              <a:t>: CSS3 introduces a new general sibling </a:t>
            </a:r>
            <a:r>
              <a:rPr lang="en-US" sz="2400" dirty="0" err="1">
                <a:solidFill>
                  <a:srgbClr val="273239"/>
                </a:solidFill>
              </a:rPr>
              <a:t>combinator</a:t>
            </a:r>
            <a:r>
              <a:rPr lang="en-US" sz="2400" dirty="0">
                <a:solidFill>
                  <a:srgbClr val="273239"/>
                </a:solidFill>
              </a:rPr>
              <a:t>, which matches sibling elements using the tilde (</a:t>
            </a:r>
            <a:r>
              <a:rPr kumimoji="0" lang="en-US" sz="2400" b="0" i="0" u="none" strike="noStrike" cap="none" normalizeH="0" baseline="0" dirty="0">
                <a:ln>
                  <a:noFill/>
                </a:ln>
                <a:solidFill>
                  <a:srgbClr val="273239"/>
                </a:solidFill>
                <a:effectLst/>
              </a:rPr>
              <a:t>~</a:t>
            </a:r>
            <a:r>
              <a:rPr lang="en-US" sz="2400" dirty="0">
                <a:solidFill>
                  <a:srgbClr val="273239"/>
                </a:solidFill>
              </a:rPr>
              <a:t>) </a:t>
            </a:r>
            <a:r>
              <a:rPr lang="en-US" sz="2400" dirty="0" err="1">
                <a:solidFill>
                  <a:srgbClr val="273239"/>
                </a:solidFill>
              </a:rPr>
              <a:t>combinator</a:t>
            </a:r>
            <a:endParaRPr lang="en-US" sz="2400" dirty="0"/>
          </a:p>
          <a:p>
            <a:pPr marL="0" lvl="0" indent="0" algn="just" eaLnBrk="0" fontAlgn="base" hangingPunct="0">
              <a:lnSpc>
                <a:spcPct val="100000"/>
              </a:lnSpc>
              <a:spcBef>
                <a:spcPct val="0"/>
              </a:spcBef>
              <a:spcAft>
                <a:spcPct val="0"/>
              </a:spcAft>
              <a:buFontTx/>
              <a:buAutoNum type="arabicPeriod" startAt="2"/>
            </a:pPr>
            <a:r>
              <a:rPr lang="en-US" sz="2400" b="1" dirty="0">
                <a:solidFill>
                  <a:srgbClr val="273239"/>
                </a:solidFill>
              </a:rPr>
              <a:t>CSS Selectors</a:t>
            </a:r>
            <a:r>
              <a:rPr lang="en-US" sz="2400" dirty="0">
                <a:solidFill>
                  <a:srgbClr val="273239"/>
                </a:solidFill>
              </a:rPr>
              <a:t>: CSS3 selectors are more advanced than the simple selectors offered by CSS, providing a sequence of easy-to-use and simple selectors.</a:t>
            </a:r>
            <a:endParaRPr lang="en-US" sz="2400" dirty="0">
              <a:solidFill>
                <a:srgbClr val="273239"/>
              </a:solidFill>
            </a:endParaRPr>
          </a:p>
          <a:p>
            <a:pPr marL="0" lvl="0" indent="0" algn="just" eaLnBrk="0" fontAlgn="base" hangingPunct="0">
              <a:lnSpc>
                <a:spcPct val="100000"/>
              </a:lnSpc>
              <a:spcBef>
                <a:spcPct val="0"/>
              </a:spcBef>
              <a:spcAft>
                <a:spcPct val="0"/>
              </a:spcAft>
              <a:buFontTx/>
              <a:buAutoNum type="arabicPeriod" startAt="3"/>
            </a:pPr>
            <a:r>
              <a:rPr lang="en-US" sz="2400" b="1" dirty="0">
                <a:solidFill>
                  <a:srgbClr val="273239"/>
                </a:solidFill>
              </a:rPr>
              <a:t>Pseudo-elements</a:t>
            </a:r>
            <a:r>
              <a:rPr lang="en-US" sz="2400" dirty="0">
                <a:solidFill>
                  <a:srgbClr val="273239"/>
                </a:solidFill>
              </a:rPr>
              <a:t>: CSS3 adds many new pseudo-elements for easier and more detailed styling. The new convention of double colons (</a:t>
            </a:r>
            <a:r>
              <a:rPr kumimoji="0" lang="en-US" sz="2400" b="0" i="0" u="none" strike="noStrike" cap="none" normalizeH="0" baseline="0" dirty="0">
                <a:ln>
                  <a:noFill/>
                </a:ln>
                <a:solidFill>
                  <a:srgbClr val="273239"/>
                </a:solidFill>
                <a:effectLst/>
              </a:rPr>
              <a:t>::</a:t>
            </a:r>
            <a:r>
              <a:rPr lang="en-US" sz="2400" dirty="0">
                <a:solidFill>
                  <a:srgbClr val="273239"/>
                </a:solidFill>
              </a:rPr>
              <a:t>) is also introduced.</a:t>
            </a:r>
            <a:endParaRPr lang="en-US" sz="2400" dirty="0">
              <a:solidFill>
                <a:srgbClr val="273239"/>
              </a:solidFill>
            </a:endParaRPr>
          </a:p>
          <a:p>
            <a:pPr marL="0" lvl="0" indent="0" algn="just" eaLnBrk="0" fontAlgn="base" hangingPunct="0">
              <a:lnSpc>
                <a:spcPct val="100000"/>
              </a:lnSpc>
              <a:spcBef>
                <a:spcPct val="0"/>
              </a:spcBef>
              <a:spcAft>
                <a:spcPct val="0"/>
              </a:spcAft>
              <a:buFontTx/>
              <a:buAutoNum type="arabicPeriod" startAt="4"/>
            </a:pPr>
            <a:r>
              <a:rPr lang="en-US" sz="2400" b="1" dirty="0">
                <a:solidFill>
                  <a:srgbClr val="273239"/>
                </a:solidFill>
              </a:rPr>
              <a:t>Border Style</a:t>
            </a:r>
            <a:r>
              <a:rPr lang="en-US" sz="2400" dirty="0">
                <a:solidFill>
                  <a:srgbClr val="273239"/>
                </a:solidFill>
              </a:rPr>
              <a:t>: CSS3 includes new border styling features like </a:t>
            </a:r>
            <a:r>
              <a:rPr kumimoji="0" lang="en-US" sz="2400" b="0" i="0" u="none" strike="noStrike" cap="none" normalizeH="0" baseline="0" dirty="0">
                <a:ln>
                  <a:noFill/>
                </a:ln>
                <a:solidFill>
                  <a:srgbClr val="273239"/>
                </a:solidFill>
                <a:effectLst/>
              </a:rPr>
              <a:t>border-radius</a:t>
            </a:r>
            <a:r>
              <a:rPr lang="en-US" sz="2400" dirty="0">
                <a:solidFill>
                  <a:srgbClr val="273239"/>
                </a:solidFill>
              </a:rPr>
              <a:t>, </a:t>
            </a:r>
            <a:r>
              <a:rPr kumimoji="0" lang="en-US" sz="2400" b="0" i="0" u="none" strike="noStrike" cap="none" normalizeH="0" baseline="0" dirty="0">
                <a:ln>
                  <a:noFill/>
                </a:ln>
                <a:solidFill>
                  <a:srgbClr val="273239"/>
                </a:solidFill>
                <a:effectLst/>
              </a:rPr>
              <a:t>border-image-slice</a:t>
            </a:r>
            <a:r>
              <a:rPr lang="en-US" sz="2400" dirty="0">
                <a:solidFill>
                  <a:srgbClr val="273239"/>
                </a:solidFill>
              </a:rPr>
              <a:t>, </a:t>
            </a:r>
            <a:r>
              <a:rPr kumimoji="0" lang="en-US" sz="2400" b="0" i="0" u="none" strike="noStrike" cap="none" normalizeH="0" baseline="0" dirty="0">
                <a:ln>
                  <a:noFill/>
                </a:ln>
                <a:solidFill>
                  <a:srgbClr val="273239"/>
                </a:solidFill>
                <a:effectLst/>
              </a:rPr>
              <a:t>border-image-source</a:t>
            </a:r>
            <a:r>
              <a:rPr lang="en-US" sz="2400" dirty="0">
                <a:solidFill>
                  <a:srgbClr val="273239"/>
                </a:solidFill>
              </a:rPr>
              <a:t>, and values for “width stretch”.</a:t>
            </a:r>
            <a:endParaRPr lang="en-US" sz="2400" dirty="0">
              <a:solidFill>
                <a:srgbClr val="273239"/>
              </a:solidFill>
            </a:endParaRPr>
          </a:p>
          <a:p>
            <a:pPr marL="0" lvl="0" indent="0" algn="just" eaLnBrk="0" fontAlgn="base" hangingPunct="0">
              <a:lnSpc>
                <a:spcPct val="100000"/>
              </a:lnSpc>
              <a:spcBef>
                <a:spcPct val="0"/>
              </a:spcBef>
              <a:spcAft>
                <a:spcPct val="0"/>
              </a:spcAft>
              <a:buFontTx/>
              <a:buAutoNum type="arabicPeriod" startAt="5"/>
            </a:pPr>
            <a:r>
              <a:rPr lang="en-US" sz="2400" b="1" dirty="0">
                <a:solidFill>
                  <a:srgbClr val="273239"/>
                </a:solidFill>
              </a:rPr>
              <a:t>Background Style Properties</a:t>
            </a:r>
            <a:r>
              <a:rPr lang="en-US" sz="2400" dirty="0">
                <a:solidFill>
                  <a:srgbClr val="273239"/>
                </a:solidFill>
              </a:rPr>
              <a:t>: CSS3 introduces new background style properties such as </a:t>
            </a:r>
            <a:r>
              <a:rPr kumimoji="0" lang="en-US" sz="2400" b="0" i="0" u="none" strike="noStrike" cap="none" normalizeH="0" baseline="0" dirty="0">
                <a:ln>
                  <a:noFill/>
                </a:ln>
                <a:solidFill>
                  <a:srgbClr val="273239"/>
                </a:solidFill>
                <a:effectLst/>
              </a:rPr>
              <a:t>background-clip</a:t>
            </a:r>
            <a:r>
              <a:rPr lang="en-US" sz="2400" dirty="0">
                <a:solidFill>
                  <a:srgbClr val="273239"/>
                </a:solidFill>
              </a:rPr>
              <a:t>, </a:t>
            </a:r>
            <a:r>
              <a:rPr kumimoji="0" lang="en-US" sz="2400" b="0" i="0" u="none" strike="noStrike" cap="none" normalizeH="0" baseline="0" dirty="0">
                <a:ln>
                  <a:noFill/>
                </a:ln>
                <a:solidFill>
                  <a:srgbClr val="273239"/>
                </a:solidFill>
                <a:effectLst/>
              </a:rPr>
              <a:t>background-size</a:t>
            </a:r>
            <a:r>
              <a:rPr lang="en-US" sz="2400" dirty="0">
                <a:solidFill>
                  <a:srgbClr val="273239"/>
                </a:solidFill>
              </a:rPr>
              <a:t>, </a:t>
            </a:r>
            <a:r>
              <a:rPr kumimoji="0" lang="en-US" sz="2400" b="0" i="0" u="none" strike="noStrike" cap="none" normalizeH="0" baseline="0" dirty="0">
                <a:ln>
                  <a:noFill/>
                </a:ln>
                <a:solidFill>
                  <a:srgbClr val="273239"/>
                </a:solidFill>
                <a:effectLst/>
              </a:rPr>
              <a:t>background-style</a:t>
            </a:r>
            <a:r>
              <a:rPr lang="en-US" sz="2400" dirty="0">
                <a:solidFill>
                  <a:srgbClr val="273239"/>
                </a:solidFill>
              </a:rPr>
              <a:t>, and </a:t>
            </a:r>
            <a:r>
              <a:rPr kumimoji="0" lang="en-US" sz="2400" b="0" i="0" u="none" strike="noStrike" cap="none" normalizeH="0" baseline="0" dirty="0">
                <a:ln>
                  <a:noFill/>
                </a:ln>
                <a:solidFill>
                  <a:srgbClr val="273239"/>
                </a:solidFill>
                <a:effectLst/>
              </a:rPr>
              <a:t>background-origin</a:t>
            </a:r>
            <a:r>
              <a:rPr lang="en-US" sz="2400" dirty="0">
                <a:solidFill>
                  <a:srgbClr val="273239"/>
                </a:solidFill>
              </a:rPr>
              <a:t>.</a:t>
            </a:r>
            <a:endParaRPr lang="en-US" sz="2400" dirty="0">
              <a:solidFill>
                <a:srgbClr val="273239"/>
              </a:solidFill>
            </a:endParaRPr>
          </a:p>
          <a:p>
            <a:pPr marL="0" lvl="0" indent="0" eaLnBrk="0" fontAlgn="base" hangingPunct="0">
              <a:lnSpc>
                <a:spcPct val="100000"/>
              </a:lnSpc>
              <a:spcBef>
                <a:spcPct val="0"/>
              </a:spcBef>
              <a:spcAft>
                <a:spcPct val="0"/>
              </a:spcAft>
              <a:buNone/>
            </a:pPr>
            <a:endParaRPr kumimoji="0" lang="en-US" sz="3600" b="0" i="0" u="none" strike="noStrike" cap="none" normalizeH="0" baseline="0" dirty="0">
              <a:ln>
                <a:noFill/>
              </a:ln>
              <a:solidFill>
                <a:schemeClr val="tx1"/>
              </a:solidFill>
              <a:effectLst/>
              <a:latin typeface="Arial" panose="02080604020202020204" pitchFamily="34" charset="0"/>
            </a:endParaRPr>
          </a:p>
          <a:p>
            <a:endParaRPr lang="en-IN" altLang="en-IN" dirty="0"/>
          </a:p>
        </p:txBody>
      </p:sp>
      <p:sp>
        <p:nvSpPr>
          <p:cNvPr id="5" name="Rectangle 2"/>
          <p:cNvSpPr>
            <a:spLocks noChangeArrowheads="1"/>
          </p:cNvSpPr>
          <p:nvPr/>
        </p:nvSpPr>
        <p:spPr>
          <a:xfrm>
            <a:off x="198782" y="783865"/>
            <a:ext cx="46488" cy="20005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1300" b="0" i="0" u="none" strike="noStrike" cap="none" normalizeH="0" baseline="0" dirty="0">
                <a:ln>
                  <a:noFill/>
                </a:ln>
                <a:solidFill>
                  <a:srgbClr val="273239"/>
                </a:solidFill>
                <a:effectLst/>
                <a:latin typeface="Nunito"/>
              </a:rPr>
              <a:t>.</a:t>
            </a:r>
            <a:endParaRPr kumimoji="0" lang="en-US" sz="1300" b="0" i="0" u="none" strike="noStrike" cap="none" normalizeH="0" baseline="0" dirty="0">
              <a:ln>
                <a:noFill/>
              </a:ln>
              <a:solidFill>
                <a:srgbClr val="273239"/>
              </a:solidFill>
              <a:effectLst/>
              <a:latin typeface="Nunito"/>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6586"/>
            <a:ext cx="10515600" cy="536023"/>
          </a:xfrm>
        </p:spPr>
        <p:txBody>
          <a:bodyPr numCol="1">
            <a:normAutofit fontScale="90000"/>
          </a:bodyPr>
          <a:lstStyle/>
          <a:p>
            <a:pPr algn="ctr"/>
            <a:r>
              <a:rPr lang="en-US" b="1" dirty="0"/>
              <a:t>Introduction</a:t>
            </a:r>
            <a:endParaRPr lang="en-IN" altLang="en-IN" b="1" dirty="0"/>
          </a:p>
        </p:txBody>
      </p:sp>
      <p:sp>
        <p:nvSpPr>
          <p:cNvPr id="3" name="Content Placeholder 2"/>
          <p:cNvSpPr>
            <a:spLocks noGrp="1"/>
          </p:cNvSpPr>
          <p:nvPr>
            <p:ph idx="1"/>
          </p:nvPr>
        </p:nvSpPr>
        <p:spPr>
          <a:xfrm>
            <a:off x="357809" y="1497495"/>
            <a:ext cx="11608904" cy="5115339"/>
          </a:xfrm>
        </p:spPr>
        <p:txBody>
          <a:bodyPr numCol="1"/>
          <a:lstStyle/>
          <a:p>
            <a:pPr algn="just"/>
            <a:r>
              <a:rPr lang="en-US" dirty="0"/>
              <a:t>CSS, or </a:t>
            </a:r>
            <a:r>
              <a:rPr lang="en-US" b="1" dirty="0"/>
              <a:t>Cascading Style Sheets</a:t>
            </a:r>
            <a:r>
              <a:rPr lang="en-US" dirty="0"/>
              <a:t>, is a language used to style and enhance websites.</a:t>
            </a:r>
            <a:endParaRPr lang="en-US" dirty="0"/>
          </a:p>
          <a:p>
            <a:pPr algn="just"/>
            <a:r>
              <a:rPr lang="en-US" dirty="0"/>
              <a:t>It controls how </a:t>
            </a:r>
            <a:r>
              <a:rPr lang="en-US" b="1" dirty="0"/>
              <a:t>HTML elements</a:t>
            </a:r>
            <a:r>
              <a:rPr lang="en-US" dirty="0"/>
              <a:t>—such as </a:t>
            </a:r>
            <a:r>
              <a:rPr lang="en-US" i="1" dirty="0"/>
              <a:t>text</a:t>
            </a:r>
            <a:r>
              <a:rPr lang="en-US" dirty="0"/>
              <a:t>, </a:t>
            </a:r>
            <a:r>
              <a:rPr lang="en-US" i="1" dirty="0"/>
              <a:t>images</a:t>
            </a:r>
            <a:r>
              <a:rPr lang="en-US" dirty="0"/>
              <a:t>, and </a:t>
            </a:r>
            <a:r>
              <a:rPr lang="en-US" i="1" dirty="0"/>
              <a:t>buttons</a:t>
            </a:r>
            <a:r>
              <a:rPr lang="en-US" dirty="0"/>
              <a:t>—are displayed on a webpage. </a:t>
            </a:r>
            <a:endParaRPr lang="en-US" dirty="0"/>
          </a:p>
          <a:p>
            <a:pPr algn="just"/>
            <a:r>
              <a:rPr lang="en-US" b="1" dirty="0"/>
              <a:t>With CSS</a:t>
            </a:r>
            <a:r>
              <a:rPr lang="en-US" dirty="0"/>
              <a:t>, you can adjust font sizes and colors, add backgrounds, and manage the layout, transforming a basic webpage into a visually appealing and user-friendly experience.</a:t>
            </a:r>
            <a:endParaRPr lang="en-US" dirty="0"/>
          </a:p>
          <a:p>
            <a:pPr algn="just"/>
            <a:r>
              <a:rPr lang="en-US" dirty="0"/>
              <a:t> CSS also simplifies </a:t>
            </a:r>
            <a:r>
              <a:rPr lang="en-US" b="1" dirty="0"/>
              <a:t>layout management</a:t>
            </a:r>
            <a:r>
              <a:rPr lang="en-US" dirty="0"/>
              <a:t> across multiple web pages by </a:t>
            </a:r>
            <a:r>
              <a:rPr lang="en-US" b="1" dirty="0"/>
              <a:t>using external stylesheets</a:t>
            </a:r>
            <a:r>
              <a:rPr lang="en-US" dirty="0"/>
              <a:t> stored in CSS files.</a:t>
            </a:r>
            <a:endParaRPr lang="en-IN" alt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2847"/>
            <a:ext cx="10515600" cy="681797"/>
          </a:xfrm>
        </p:spPr>
        <p:txBody>
          <a:bodyPr numCol="1">
            <a:normAutofit fontScale="90000"/>
          </a:bodyPr>
          <a:lstStyle/>
          <a:p>
            <a:pPr algn="ctr"/>
            <a:r>
              <a:rPr lang="en-US" b="1" dirty="0"/>
              <a:t>CSS Selectors</a:t>
            </a:r>
            <a:endParaRPr lang="en-IN" altLang="en-IN" b="1" dirty="0"/>
          </a:p>
        </p:txBody>
      </p:sp>
      <p:sp>
        <p:nvSpPr>
          <p:cNvPr id="3" name="Content Placeholder 2"/>
          <p:cNvSpPr>
            <a:spLocks noGrp="1"/>
          </p:cNvSpPr>
          <p:nvPr>
            <p:ph idx="1"/>
          </p:nvPr>
        </p:nvSpPr>
        <p:spPr>
          <a:xfrm>
            <a:off x="838200" y="1099930"/>
            <a:ext cx="10515600" cy="5077033"/>
          </a:xfrm>
        </p:spPr>
        <p:txBody>
          <a:bodyPr numCol="1">
            <a:normAutofit/>
          </a:bodyPr>
          <a:lstStyle/>
          <a:p>
            <a:pPr algn="just"/>
            <a:r>
              <a:rPr lang="en-US" dirty="0"/>
              <a:t>CSS selectors are used to "find" (or select) the HTML elements you want to style.</a:t>
            </a:r>
            <a:endParaRPr lang="en-US" dirty="0"/>
          </a:p>
          <a:p>
            <a:pPr algn="just"/>
            <a:r>
              <a:rPr lang="en-US" dirty="0"/>
              <a:t>We can divide CSS selectors into five categories:</a:t>
            </a:r>
            <a:endParaRPr lang="en-US" dirty="0"/>
          </a:p>
          <a:p>
            <a:pPr algn="just">
              <a:buFont typeface="Wingdings" panose="05000000000000000000" pitchFamily="2" charset="2"/>
              <a:buChar char="Ø"/>
            </a:pPr>
            <a:r>
              <a:rPr lang="en-US" b="1" dirty="0"/>
              <a:t>Simple selectors </a:t>
            </a:r>
            <a:r>
              <a:rPr lang="en-US" dirty="0"/>
              <a:t>(select elements based on name, id, class)</a:t>
            </a:r>
            <a:endParaRPr lang="en-US" dirty="0"/>
          </a:p>
          <a:p>
            <a:pPr algn="just">
              <a:buFont typeface="Wingdings" panose="05000000000000000000" pitchFamily="2" charset="2"/>
              <a:buChar char="Ø"/>
            </a:pPr>
            <a:r>
              <a:rPr lang="en-US" b="1" dirty="0" err="1"/>
              <a:t>Combinator</a:t>
            </a:r>
            <a:r>
              <a:rPr lang="en-US" b="1" dirty="0"/>
              <a:t> selectors</a:t>
            </a:r>
            <a:r>
              <a:rPr lang="en-US" dirty="0"/>
              <a:t> (select elements based on a specific relationship between them)</a:t>
            </a:r>
            <a:endParaRPr lang="en-US" dirty="0"/>
          </a:p>
          <a:p>
            <a:pPr algn="just">
              <a:buFont typeface="Wingdings" panose="05000000000000000000" pitchFamily="2" charset="2"/>
              <a:buChar char="Ø"/>
            </a:pPr>
            <a:r>
              <a:rPr lang="en-US" b="1" dirty="0"/>
              <a:t>Pseudo-class selectors</a:t>
            </a:r>
            <a:r>
              <a:rPr lang="en-US" dirty="0"/>
              <a:t> (select elements based on a certain state)</a:t>
            </a:r>
            <a:endParaRPr lang="en-US" dirty="0"/>
          </a:p>
          <a:p>
            <a:pPr algn="just">
              <a:buFont typeface="Wingdings" panose="05000000000000000000" pitchFamily="2" charset="2"/>
              <a:buChar char="Ø"/>
            </a:pPr>
            <a:r>
              <a:rPr lang="en-US" b="1" dirty="0"/>
              <a:t>Pseudo-elements selectors</a:t>
            </a:r>
            <a:r>
              <a:rPr lang="en-US" dirty="0"/>
              <a:t> (select and style a part of an element)</a:t>
            </a:r>
            <a:endParaRPr lang="en-US" dirty="0"/>
          </a:p>
          <a:p>
            <a:pPr algn="just">
              <a:buFont typeface="Wingdings" panose="05000000000000000000" pitchFamily="2" charset="2"/>
              <a:buChar char="Ø"/>
            </a:pPr>
            <a:r>
              <a:rPr lang="en-US" b="1" dirty="0"/>
              <a:t>Attribute selectors </a:t>
            </a:r>
            <a:r>
              <a:rPr lang="en-US" dirty="0"/>
              <a:t>(select elements based on an attribute or attribute value)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Universal Selectors</a:t>
            </a:r>
            <a:endParaRPr lang="en-IN" altLang="en-IN" dirty="0"/>
          </a:p>
        </p:txBody>
      </p:sp>
      <p:sp>
        <p:nvSpPr>
          <p:cNvPr id="3" name="Content Placeholder 2"/>
          <p:cNvSpPr>
            <a:spLocks noGrp="1"/>
          </p:cNvSpPr>
          <p:nvPr>
            <p:ph idx="1"/>
          </p:nvPr>
        </p:nvSpPr>
        <p:spPr>
          <a:xfrm>
            <a:off x="595132" y="1690687"/>
            <a:ext cx="10758668" cy="1642822"/>
          </a:xfrm>
        </p:spPr>
        <p:txBody>
          <a:bodyPr numCol="1">
            <a:normAutofit fontScale="70000" lnSpcReduction="20000"/>
          </a:bodyPr>
          <a:lstStyle/>
          <a:p>
            <a:pPr>
              <a:lnSpc>
                <a:spcPct val="170000"/>
              </a:lnSpc>
            </a:pPr>
            <a:r>
              <a:rPr lang="en-US" dirty="0"/>
              <a:t>Universal selector, denoted by an asterisk mark (*), is a special selector that matches all elements in an HTML document. </a:t>
            </a:r>
            <a:endParaRPr lang="en-US" dirty="0"/>
          </a:p>
          <a:p>
            <a:pPr>
              <a:lnSpc>
                <a:spcPct val="170000"/>
              </a:lnSpc>
            </a:pPr>
            <a:r>
              <a:rPr lang="en-US" dirty="0"/>
              <a:t>These are generally used to add a same length margin and padding to all the elements in document.</a:t>
            </a:r>
            <a:endParaRPr lang="en-IN" altLang="en-IN" dirty="0"/>
          </a:p>
        </p:txBody>
      </p:sp>
      <p:pic>
        <p:nvPicPr>
          <p:cNvPr id="11" name="Picture 10"/>
          <p:cNvPicPr>
            <a:picLocks noChangeAspect="1"/>
          </p:cNvPicPr>
          <p:nvPr/>
        </p:nvPicPr>
        <p:blipFill>
          <a:blip r:embed="rId1"/>
          <a:stretch>
            <a:fillRect/>
          </a:stretch>
        </p:blipFill>
        <p:spPr>
          <a:xfrm>
            <a:off x="1856458" y="3674769"/>
            <a:ext cx="8479083" cy="1962102"/>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1"/>
          <a:stretch>
            <a:fillRect/>
          </a:stretch>
        </p:blipFill>
        <p:spPr>
          <a:xfrm>
            <a:off x="479302" y="292219"/>
            <a:ext cx="6152992" cy="6348327"/>
          </a:xfrm>
          <a:prstGeom prst="rect">
            <a:avLst/>
          </a:prstGeom>
        </p:spPr>
      </p:pic>
      <p:pic>
        <p:nvPicPr>
          <p:cNvPr id="9" name="Picture 8"/>
          <p:cNvPicPr>
            <a:picLocks noChangeAspect="1"/>
          </p:cNvPicPr>
          <p:nvPr/>
        </p:nvPicPr>
        <p:blipFill>
          <a:blip r:embed="rId2"/>
          <a:stretch>
            <a:fillRect/>
          </a:stretch>
        </p:blipFill>
        <p:spPr>
          <a:xfrm>
            <a:off x="6341918" y="2717797"/>
            <a:ext cx="5502842" cy="1422406"/>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18" y="232604"/>
            <a:ext cx="10515600" cy="469762"/>
          </a:xfrm>
        </p:spPr>
        <p:txBody>
          <a:bodyPr numCol="1">
            <a:normAutofit fontScale="90000"/>
          </a:bodyPr>
          <a:lstStyle/>
          <a:p>
            <a:pPr algn="ctr"/>
            <a:r>
              <a:rPr lang="en-IN" altLang="en-IN" b="1" dirty="0"/>
              <a:t>Simple Selectors</a:t>
            </a:r>
            <a:endParaRPr lang="en-IN" altLang="en-IN" dirty="0"/>
          </a:p>
        </p:txBody>
      </p:sp>
      <p:sp>
        <p:nvSpPr>
          <p:cNvPr id="3" name="Content Placeholder 2"/>
          <p:cNvSpPr>
            <a:spLocks noGrp="1"/>
          </p:cNvSpPr>
          <p:nvPr>
            <p:ph idx="1"/>
          </p:nvPr>
        </p:nvSpPr>
        <p:spPr>
          <a:xfrm>
            <a:off x="838200" y="1325217"/>
            <a:ext cx="10515600" cy="4851746"/>
          </a:xfrm>
        </p:spPr>
        <p:txBody>
          <a:bodyPr numCol="1"/>
          <a:lstStyle/>
          <a:p>
            <a:r>
              <a:rPr lang="en-US" dirty="0"/>
              <a:t>It is used to select the HTML elements based on their element name, id, attributes, </a:t>
            </a:r>
            <a:r>
              <a:rPr lang="en-US" dirty="0" err="1"/>
              <a:t>etc</a:t>
            </a:r>
            <a:endParaRPr lang="en-IN" altLang="en-IN" dirty="0"/>
          </a:p>
        </p:txBody>
      </p:sp>
      <p:pic>
        <p:nvPicPr>
          <p:cNvPr id="4" name="Picture 3"/>
          <p:cNvPicPr>
            <a:picLocks noChangeAspect="1"/>
          </p:cNvPicPr>
          <p:nvPr/>
        </p:nvPicPr>
        <p:blipFill>
          <a:blip r:embed="rId1"/>
          <a:stretch>
            <a:fillRect/>
          </a:stretch>
        </p:blipFill>
        <p:spPr>
          <a:xfrm>
            <a:off x="1934817" y="2579857"/>
            <a:ext cx="7633253" cy="3403681"/>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7079" y="1232452"/>
            <a:ext cx="11383617" cy="3046988"/>
          </a:xfrm>
          <a:prstGeom prst="rect">
            <a:avLst/>
          </a:prstGeom>
        </p:spPr>
        <p:txBody>
          <a:bodyPr wrap="square" numCol="1">
            <a:spAutoFit/>
          </a:bodyPr>
          <a:lstStyle/>
          <a:p>
            <a:pPr marL="342900" indent="-342900" algn="just">
              <a:buFont typeface="Arial" panose="02080604020202020204" pitchFamily="34" charset="0"/>
              <a:buChar char="•"/>
            </a:pPr>
            <a:r>
              <a:rPr lang="en-US" sz="2400" dirty="0">
                <a:solidFill>
                  <a:srgbClr val="273239"/>
                </a:solidFill>
              </a:rPr>
              <a:t>The element selector in CSS is used to select HTML elements that are required to be styled. </a:t>
            </a:r>
            <a:endParaRPr lang="en-US" sz="2400" dirty="0">
              <a:solidFill>
                <a:srgbClr val="273239"/>
              </a:solidFill>
            </a:endParaRPr>
          </a:p>
          <a:p>
            <a:pPr marL="342900" indent="-342900" algn="just">
              <a:buFont typeface="Arial" panose="02080604020202020204" pitchFamily="34" charset="0"/>
              <a:buChar char="•"/>
            </a:pPr>
            <a:endParaRPr lang="en-US" sz="2400" dirty="0">
              <a:solidFill>
                <a:srgbClr val="273239"/>
              </a:solidFill>
            </a:endParaRPr>
          </a:p>
          <a:p>
            <a:pPr marL="342900" indent="-342900" algn="just">
              <a:buFont typeface="Arial" panose="02080604020202020204" pitchFamily="34" charset="0"/>
              <a:buChar char="•"/>
            </a:pPr>
            <a:r>
              <a:rPr lang="en-US" sz="2400" dirty="0"/>
              <a:t>An element selector targets all elements of a specific type on a web page, such as all paragraphs (</a:t>
            </a:r>
            <a:r>
              <a:rPr lang="en-US" sz="2400" b="1" dirty="0"/>
              <a:t>&lt;p&gt;</a:t>
            </a:r>
            <a:r>
              <a:rPr lang="en-US" sz="2400" dirty="0"/>
              <a:t>) or all headings (</a:t>
            </a:r>
            <a:r>
              <a:rPr lang="en-US" sz="2400" b="1" dirty="0"/>
              <a:t>&lt;h1&gt;</a:t>
            </a:r>
            <a:r>
              <a:rPr lang="en-US" sz="2400" dirty="0"/>
              <a:t>).</a:t>
            </a:r>
            <a:endParaRPr lang="en-US" sz="2400" dirty="0">
              <a:solidFill>
                <a:srgbClr val="273239"/>
              </a:solidFill>
            </a:endParaRPr>
          </a:p>
          <a:p>
            <a:pPr marL="342900" indent="-342900" algn="just">
              <a:buFont typeface="Arial" panose="02080604020202020204" pitchFamily="34" charset="0"/>
              <a:buChar char="•"/>
            </a:pPr>
            <a:endParaRPr lang="en-US" sz="2400" dirty="0">
              <a:solidFill>
                <a:srgbClr val="273239"/>
              </a:solidFill>
            </a:endParaRPr>
          </a:p>
          <a:p>
            <a:pPr marL="342900" indent="-342900" algn="just">
              <a:buFont typeface="Arial" panose="02080604020202020204" pitchFamily="34" charset="0"/>
              <a:buChar char="•"/>
            </a:pPr>
            <a:r>
              <a:rPr lang="en-US" sz="2400" dirty="0">
                <a:solidFill>
                  <a:srgbClr val="273239"/>
                </a:solidFill>
              </a:rPr>
              <a:t>In a selector declaration, there is the name of the HTML element and the CSS properties which are to be applied to that element is written inside the brackets {}. </a:t>
            </a:r>
            <a:endParaRPr lang="en-IN" altLang="en-IN" sz="2400" dirty="0"/>
          </a:p>
        </p:txBody>
      </p:sp>
      <p:sp>
        <p:nvSpPr>
          <p:cNvPr id="3" name="Rectangle 2"/>
          <p:cNvSpPr/>
          <p:nvPr/>
        </p:nvSpPr>
        <p:spPr>
          <a:xfrm>
            <a:off x="4691764" y="461377"/>
            <a:ext cx="3898824" cy="523220"/>
          </a:xfrm>
          <a:prstGeom prst="rect">
            <a:avLst/>
          </a:prstGeom>
        </p:spPr>
        <p:txBody>
          <a:bodyPr wrap="none" numCol="1">
            <a:spAutoFit/>
          </a:bodyPr>
          <a:lstStyle/>
          <a:p>
            <a:pPr fontAlgn="base"/>
            <a:r>
              <a:rPr lang="en-IN" altLang="en-IN" sz="2800" b="1" dirty="0">
                <a:solidFill>
                  <a:srgbClr val="273239"/>
                </a:solidFill>
                <a:latin typeface="Source Sans 3"/>
              </a:rPr>
              <a:t>CSS element Selector</a:t>
            </a:r>
            <a:endParaRPr lang="en-IN" altLang="en-IN" sz="2800" b="1" i="0" dirty="0">
              <a:solidFill>
                <a:srgbClr val="273239"/>
              </a:solidFill>
              <a:effectLst/>
              <a:latin typeface="Source Sans 3"/>
            </a:endParaRPr>
          </a:p>
        </p:txBody>
      </p:sp>
      <p:pic>
        <p:nvPicPr>
          <p:cNvPr id="4" name="Picture 3"/>
          <p:cNvPicPr>
            <a:picLocks noChangeAspect="1"/>
          </p:cNvPicPr>
          <p:nvPr/>
        </p:nvPicPr>
        <p:blipFill>
          <a:blip r:embed="rId1"/>
          <a:stretch>
            <a:fillRect/>
          </a:stretch>
        </p:blipFill>
        <p:spPr>
          <a:xfrm>
            <a:off x="4064602" y="4527295"/>
            <a:ext cx="2661739" cy="1101902"/>
          </a:xfrm>
          <a:prstGeom prst="rect">
            <a:avLst/>
          </a:prstGeom>
        </p:spPr>
      </p:pic>
      <p:sp>
        <p:nvSpPr>
          <p:cNvPr id="5" name="Rectangle 4"/>
          <p:cNvSpPr/>
          <p:nvPr/>
        </p:nvSpPr>
        <p:spPr>
          <a:xfrm>
            <a:off x="2022052" y="4616581"/>
            <a:ext cx="1297150" cy="461665"/>
          </a:xfrm>
          <a:prstGeom prst="rect">
            <a:avLst/>
          </a:prstGeom>
        </p:spPr>
        <p:txBody>
          <a:bodyPr wrap="none" numCol="1">
            <a:spAutoFit/>
          </a:bodyPr>
          <a:lstStyle/>
          <a:p>
            <a:r>
              <a:rPr lang="en-IN" altLang="en-IN" sz="2400" b="1" dirty="0">
                <a:solidFill>
                  <a:srgbClr val="273239"/>
                </a:solidFill>
                <a:latin typeface="Nunito"/>
              </a:rPr>
              <a:t>Syntax:</a:t>
            </a:r>
            <a:endParaRPr lang="en-IN" altLang="en-IN" sz="24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a:xfrm>
            <a:off x="185530" y="229179"/>
            <a:ext cx="7076662" cy="590931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rgbClr val="9C6500"/>
                </a:solidFill>
                <a:effectLst/>
                <a:latin typeface="Consolas" panose="020B0609020204030204" pitchFamily="49" charset="0"/>
              </a:rPr>
              <a:t>&lt;!DOCTYPE html&gt;</a:t>
            </a:r>
            <a:r>
              <a:rPr kumimoji="0" lang="en-US" sz="2400" b="0" i="0" u="none" strike="noStrike" cap="none" normalizeH="0" baseline="0" dirty="0">
                <a:ln>
                  <a:noFill/>
                </a:ln>
                <a:solidFill>
                  <a:schemeClr val="tx1"/>
                </a:solidFill>
                <a:effectLst/>
                <a:latin typeface="Consolas" panose="020B0609020204030204" pitchFamily="49" charset="0"/>
              </a:rPr>
              <a: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html</a:t>
            </a:r>
            <a:r>
              <a:rPr kumimoji="0" lang="en-US" sz="2400" b="0" i="0" u="none" strike="noStrike" cap="none" normalizeH="0" baseline="0" dirty="0">
                <a:ln>
                  <a:noFill/>
                </a:ln>
                <a:solidFill>
                  <a:schemeClr val="tx1"/>
                </a:solidFill>
                <a:effectLst/>
                <a:latin typeface="Consolas" panose="020B0609020204030204" pitchFamily="49" charset="0"/>
              </a:rPr>
              <a:t>&gt;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head</a:t>
            </a:r>
            <a:r>
              <a:rPr kumimoji="0" lang="en-US" sz="2400" b="0" i="0" u="none" strike="noStrike" cap="none" normalizeH="0" baseline="0" dirty="0">
                <a:ln>
                  <a:noFill/>
                </a:ln>
                <a:solidFill>
                  <a:schemeClr val="tx1"/>
                </a:solidFill>
                <a:effectLst/>
                <a:latin typeface="Consolas" panose="020B0609020204030204" pitchFamily="49" charset="0"/>
              </a:rPr>
              <a:t>&gt;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title</a:t>
            </a:r>
            <a:r>
              <a:rPr kumimoji="0" lang="en-US" sz="2400" b="0" i="0" u="none" strike="noStrike" cap="none" normalizeH="0" baseline="0" dirty="0">
                <a:ln>
                  <a:noFill/>
                </a:ln>
                <a:solidFill>
                  <a:schemeClr val="tx1"/>
                </a:solidFill>
                <a:effectLst/>
                <a:latin typeface="Consolas" panose="020B0609020204030204" pitchFamily="49" charset="0"/>
              </a:rPr>
              <a:t>&gt;element selector&lt;/</a:t>
            </a:r>
            <a:r>
              <a:rPr kumimoji="0" lang="en-US" sz="2400" b="1" i="0" u="none" strike="noStrike" cap="none" normalizeH="0" baseline="0" dirty="0">
                <a:ln>
                  <a:noFill/>
                </a:ln>
                <a:solidFill>
                  <a:srgbClr val="008000"/>
                </a:solidFill>
                <a:effectLst/>
                <a:latin typeface="Consolas" panose="020B0609020204030204" pitchFamily="49" charset="0"/>
              </a:rPr>
              <a:t>title</a:t>
            </a:r>
            <a:r>
              <a:rPr kumimoji="0" lang="en-US" sz="2400" b="0" i="0" u="none" strike="noStrike" cap="none" normalizeH="0" baseline="0" dirty="0">
                <a:ln>
                  <a:noFill/>
                </a:ln>
                <a:solidFill>
                  <a:schemeClr val="tx1"/>
                </a:solidFill>
                <a:effectLst/>
                <a:latin typeface="Consolas" panose="020B0609020204030204" pitchFamily="49" charset="0"/>
              </a:rPr>
              <a:t>&gt;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style</a:t>
            </a:r>
            <a:r>
              <a:rPr kumimoji="0" lang="en-US" sz="2400" b="0" i="0" u="none" strike="noStrike" cap="none" normalizeH="0" baseline="0" dirty="0">
                <a:ln>
                  <a:noFill/>
                </a:ln>
                <a:solidFill>
                  <a:schemeClr val="tx1"/>
                </a:solidFill>
                <a:effectLst/>
                <a:latin typeface="Consolas" panose="020B0609020204030204" pitchFamily="49" charset="0"/>
              </a:rPr>
              <a:t>&gt;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1" u="none" strike="noStrike" cap="none" normalizeH="0" baseline="0" dirty="0">
                <a:ln>
                  <a:noFill/>
                </a:ln>
                <a:solidFill>
                  <a:srgbClr val="3D7B7B"/>
                </a:solidFill>
                <a:effectLst/>
                <a:latin typeface="Consolas" panose="020B0609020204030204" pitchFamily="49" charset="0"/>
              </a:rPr>
              <a:t>/* h1 element selected here */</a:t>
            </a:r>
            <a:endParaRPr kumimoji="0" lang="en-US" sz="2400" b="0" i="1" u="none" strike="noStrike" cap="none" normalizeH="0" baseline="0" dirty="0">
              <a:ln>
                <a:noFill/>
              </a:ln>
              <a:solidFill>
                <a:srgbClr val="3D7B7B"/>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 </a:t>
            </a:r>
            <a:r>
              <a:rPr kumimoji="0" lang="en-US" sz="2400" b="1" i="0" u="none" strike="noStrike" cap="none" normalizeH="0" baseline="0" dirty="0">
                <a:ln>
                  <a:noFill/>
                </a:ln>
                <a:solidFill>
                  <a:srgbClr val="008000"/>
                </a:solidFill>
                <a:effectLst/>
                <a:latin typeface="Consolas" panose="020B0609020204030204" pitchFamily="49" charset="0"/>
              </a:rPr>
              <a:t>h1</a:t>
            </a:r>
            <a:r>
              <a:rPr kumimoji="0" lang="en-US" sz="2400" b="0" i="0" u="none" strike="noStrike" cap="none" normalizeH="0" baseline="0" dirty="0">
                <a:ln>
                  <a:noFill/>
                </a:ln>
                <a:solidFill>
                  <a:srgbClr val="BBBBBB"/>
                </a:solidFill>
                <a:effectLst/>
                <a:latin typeface="Consolas" panose="020B0609020204030204" pitchFamily="49" charset="0"/>
              </a:rPr>
              <a:t> </a:t>
            </a:r>
            <a:r>
              <a:rPr kumimoji="0" lang="en-US" sz="2400" b="0" i="0" u="none" strike="noStrike" cap="none" normalizeH="0" baseline="0" dirty="0">
                <a:ln>
                  <a:noFill/>
                </a:ln>
                <a:solidFill>
                  <a:schemeClr val="tx1"/>
                </a:solidFill>
                <a:effectLst/>
                <a:latin typeface="Consolas" panose="020B0609020204030204" pitchFamily="49" charset="0"/>
              </a:rPr>
              <a:t>{ </a:t>
            </a:r>
            <a:r>
              <a:rPr kumimoji="0" lang="en-US" sz="2400" b="1" i="0" u="none" strike="noStrike" cap="none" normalizeH="0" baseline="0" dirty="0">
                <a:ln>
                  <a:noFill/>
                </a:ln>
                <a:solidFill>
                  <a:srgbClr val="008000"/>
                </a:solidFill>
                <a:effectLst/>
                <a:latin typeface="Consolas" panose="020B0609020204030204" pitchFamily="49" charset="0"/>
              </a:rPr>
              <a:t>color</a:t>
            </a:r>
            <a:r>
              <a:rPr kumimoji="0" lang="en-US" sz="2400" b="0" i="0" u="none" strike="noStrike" cap="none" normalizeH="0" baseline="0" dirty="0">
                <a:ln>
                  <a:noFill/>
                </a:ln>
                <a:solidFill>
                  <a:schemeClr val="tx1"/>
                </a:solidFill>
                <a:effectLst/>
                <a:latin typeface="Consolas" panose="020B0609020204030204" pitchFamily="49" charset="0"/>
              </a:rPr>
              <a:t>:</a:t>
            </a:r>
            <a:r>
              <a:rPr kumimoji="0" lang="en-US" sz="2400" b="0" i="0" u="none" strike="noStrike" cap="none" normalizeH="0" baseline="0" dirty="0">
                <a:ln>
                  <a:noFill/>
                </a:ln>
                <a:solidFill>
                  <a:srgbClr val="BBBBBB"/>
                </a:solidFill>
                <a:effectLst/>
                <a:latin typeface="Consolas" panose="020B0609020204030204" pitchFamily="49" charset="0"/>
              </a:rPr>
              <a:t> </a:t>
            </a:r>
            <a:r>
              <a:rPr kumimoji="0" lang="en-US" sz="2400" b="1" i="0" u="none" strike="noStrike" cap="none" normalizeH="0" baseline="0" dirty="0">
                <a:ln>
                  <a:noFill/>
                </a:ln>
                <a:solidFill>
                  <a:srgbClr val="008000"/>
                </a:solidFill>
                <a:effectLst/>
                <a:latin typeface="Consolas" panose="020B0609020204030204" pitchFamily="49" charset="0"/>
              </a:rPr>
              <a:t>green</a:t>
            </a:r>
            <a:r>
              <a:rPr kumimoji="0" lang="en-US" sz="2400" b="0" i="0" u="none" strike="noStrike" cap="none" normalizeH="0" baseline="0" dirty="0">
                <a:ln>
                  <a:noFill/>
                </a:ln>
                <a:solidFill>
                  <a:schemeClr val="tx1"/>
                </a:solidFill>
                <a:effectLst/>
                <a:latin typeface="Consolas" panose="020B0609020204030204" pitchFamily="49" charset="0"/>
              </a:rPr>
              <a:t>; </a:t>
            </a:r>
            <a:r>
              <a:rPr kumimoji="0" lang="en-US" sz="2400" b="1" i="0" u="none" strike="noStrike" cap="none" normalizeH="0" baseline="0" dirty="0">
                <a:ln>
                  <a:noFill/>
                </a:ln>
                <a:solidFill>
                  <a:srgbClr val="008000"/>
                </a:solidFill>
                <a:effectLst/>
                <a:latin typeface="Consolas" panose="020B0609020204030204" pitchFamily="49" charset="0"/>
              </a:rPr>
              <a:t>text-align</a:t>
            </a:r>
            <a:r>
              <a:rPr kumimoji="0" lang="en-US" sz="2400" b="0" i="0" u="none" strike="noStrike" cap="none" normalizeH="0" baseline="0" dirty="0">
                <a:ln>
                  <a:noFill/>
                </a:ln>
                <a:solidFill>
                  <a:schemeClr val="tx1"/>
                </a:solidFill>
                <a:effectLst/>
                <a:latin typeface="Consolas" panose="020B0609020204030204" pitchFamily="49" charset="0"/>
              </a:rPr>
              <a:t>:</a:t>
            </a:r>
            <a:r>
              <a:rPr kumimoji="0" lang="en-US" sz="2400" b="0" i="0" u="none" strike="noStrike" cap="none" normalizeH="0" baseline="0" dirty="0">
                <a:ln>
                  <a:noFill/>
                </a:ln>
                <a:solidFill>
                  <a:srgbClr val="BBBBBB"/>
                </a:solidFill>
                <a:effectLst/>
                <a:latin typeface="Consolas" panose="020B0609020204030204" pitchFamily="49" charset="0"/>
              </a:rPr>
              <a:t> </a:t>
            </a:r>
            <a:r>
              <a:rPr kumimoji="0" lang="en-US" sz="2400" b="1" i="0" u="none" strike="noStrike" cap="none" normalizeH="0" baseline="0" dirty="0">
                <a:ln>
                  <a:noFill/>
                </a:ln>
                <a:solidFill>
                  <a:srgbClr val="008000"/>
                </a:solidFill>
                <a:effectLst/>
                <a:latin typeface="Consolas" panose="020B0609020204030204" pitchFamily="49" charset="0"/>
              </a:rPr>
              <a:t>center</a:t>
            </a:r>
            <a:r>
              <a:rPr kumimoji="0" lang="en-US" sz="2400" b="0" i="0" u="none" strike="noStrike" cap="none" normalizeH="0" baseline="0" dirty="0">
                <a:ln>
                  <a:noFill/>
                </a:ln>
                <a:solidFill>
                  <a:schemeClr val="tx1"/>
                </a:solidFill>
                <a:effectLst/>
                <a:latin typeface="Consolas" panose="020B0609020204030204" pitchFamily="49" charset="0"/>
              </a:rPr>
              <a: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 </a:t>
            </a:r>
            <a:r>
              <a:rPr kumimoji="0" lang="en-US" sz="2400" b="0" i="1" u="none" strike="noStrike" cap="none" normalizeH="0" baseline="0" dirty="0">
                <a:ln>
                  <a:noFill/>
                </a:ln>
                <a:solidFill>
                  <a:srgbClr val="3D7B7B"/>
                </a:solidFill>
                <a:effectLst/>
                <a:latin typeface="Consolas" panose="020B0609020204030204" pitchFamily="49" charset="0"/>
              </a:rPr>
              <a:t>/* h2 element selected here */</a:t>
            </a:r>
            <a:endParaRPr kumimoji="0" lang="en-US" sz="2400" b="0" i="1" u="none" strike="noStrike" cap="none" normalizeH="0" baseline="0" dirty="0">
              <a:ln>
                <a:noFill/>
              </a:ln>
              <a:solidFill>
                <a:srgbClr val="3D7B7B"/>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 </a:t>
            </a:r>
            <a:r>
              <a:rPr kumimoji="0" lang="en-US" sz="2400" b="1" i="0" u="none" strike="noStrike" cap="none" normalizeH="0" baseline="0" dirty="0">
                <a:ln>
                  <a:noFill/>
                </a:ln>
                <a:solidFill>
                  <a:srgbClr val="008000"/>
                </a:solidFill>
                <a:effectLst/>
                <a:latin typeface="Consolas" panose="020B0609020204030204" pitchFamily="49" charset="0"/>
              </a:rPr>
              <a:t>h2</a:t>
            </a:r>
            <a:r>
              <a:rPr kumimoji="0" lang="en-US" sz="2400" b="0" i="0" u="none" strike="noStrike" cap="none" normalizeH="0" baseline="0" dirty="0">
                <a:ln>
                  <a:noFill/>
                </a:ln>
                <a:solidFill>
                  <a:srgbClr val="BBBBBB"/>
                </a:solidFill>
                <a:effectLst/>
                <a:latin typeface="Consolas" panose="020B0609020204030204" pitchFamily="49" charset="0"/>
              </a:rPr>
              <a:t> </a:t>
            </a:r>
            <a:r>
              <a:rPr kumimoji="0" lang="en-US" sz="2400" b="0" i="0" u="none" strike="noStrike" cap="none" normalizeH="0" baseline="0" dirty="0">
                <a:ln>
                  <a:noFill/>
                </a:ln>
                <a:solidFill>
                  <a:schemeClr val="tx1"/>
                </a:solidFill>
                <a:effectLst/>
                <a:latin typeface="Consolas" panose="020B0609020204030204" pitchFamily="49" charset="0"/>
              </a:rPr>
              <a:t>{ </a:t>
            </a:r>
            <a:r>
              <a:rPr kumimoji="0" lang="en-US" sz="2400" b="1" i="0" u="none" strike="noStrike" cap="none" normalizeH="0" baseline="0" dirty="0">
                <a:ln>
                  <a:noFill/>
                </a:ln>
                <a:solidFill>
                  <a:srgbClr val="008000"/>
                </a:solidFill>
                <a:effectLst/>
                <a:latin typeface="Consolas" panose="020B0609020204030204" pitchFamily="49" charset="0"/>
              </a:rPr>
              <a:t>text-align</a:t>
            </a:r>
            <a:r>
              <a:rPr kumimoji="0" lang="en-US" sz="2400" b="0" i="0" u="none" strike="noStrike" cap="none" normalizeH="0" baseline="0" dirty="0">
                <a:ln>
                  <a:noFill/>
                </a:ln>
                <a:solidFill>
                  <a:schemeClr val="tx1"/>
                </a:solidFill>
                <a:effectLst/>
                <a:latin typeface="Consolas" panose="020B0609020204030204" pitchFamily="49" charset="0"/>
              </a:rPr>
              <a:t>:</a:t>
            </a:r>
            <a:r>
              <a:rPr kumimoji="0" lang="en-US" sz="2400" b="0" i="0" u="none" strike="noStrike" cap="none" normalizeH="0" baseline="0" dirty="0">
                <a:ln>
                  <a:noFill/>
                </a:ln>
                <a:solidFill>
                  <a:srgbClr val="BBBBBB"/>
                </a:solidFill>
                <a:effectLst/>
                <a:latin typeface="Consolas" panose="020B0609020204030204" pitchFamily="49" charset="0"/>
              </a:rPr>
              <a:t> </a:t>
            </a:r>
            <a:r>
              <a:rPr kumimoji="0" lang="en-US" sz="2400" b="1" i="0" u="none" strike="noStrike" cap="none" normalizeH="0" baseline="0" dirty="0">
                <a:ln>
                  <a:noFill/>
                </a:ln>
                <a:solidFill>
                  <a:srgbClr val="008000"/>
                </a:solidFill>
                <a:effectLst/>
                <a:latin typeface="Consolas" panose="020B0609020204030204" pitchFamily="49" charset="0"/>
              </a:rPr>
              <a:t>center</a:t>
            </a:r>
            <a:r>
              <a:rPr kumimoji="0" lang="en-US" sz="2400" b="0" i="0" u="none" strike="noStrike" cap="none" normalizeH="0" baseline="0" dirty="0">
                <a:ln>
                  <a:noFill/>
                </a:ln>
                <a:solidFill>
                  <a:schemeClr val="tx1"/>
                </a:solidFill>
                <a:effectLst/>
                <a:latin typeface="Consolas" panose="020B0609020204030204" pitchFamily="49" charset="0"/>
              </a:rPr>
              <a: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style</a:t>
            </a:r>
            <a:r>
              <a:rPr kumimoji="0" lang="en-US" sz="2400" b="0" i="0" u="none" strike="noStrike" cap="none" normalizeH="0" baseline="0" dirty="0">
                <a:ln>
                  <a:noFill/>
                </a:ln>
                <a:solidFill>
                  <a:schemeClr val="tx1"/>
                </a:solidFill>
                <a:effectLst/>
                <a:latin typeface="Consolas" panose="020B0609020204030204" pitchFamily="49" charset="0"/>
              </a:rPr>
              <a:t>&gt;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head</a:t>
            </a:r>
            <a:r>
              <a:rPr kumimoji="0" lang="en-US" sz="2400" b="0" i="0" u="none" strike="noStrike" cap="none" normalizeH="0" baseline="0" dirty="0">
                <a:ln>
                  <a:noFill/>
                </a:ln>
                <a:solidFill>
                  <a:schemeClr val="tx1"/>
                </a:solidFill>
                <a:effectLst/>
                <a:latin typeface="Consolas" panose="020B0609020204030204" pitchFamily="49" charset="0"/>
              </a:rPr>
              <a:t>&gt;</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body</a:t>
            </a:r>
            <a:r>
              <a:rPr kumimoji="0" lang="en-US" sz="2400" b="0" i="0" u="none" strike="noStrike" cap="none" normalizeH="0" baseline="0" dirty="0">
                <a:ln>
                  <a:noFill/>
                </a:ln>
                <a:solidFill>
                  <a:schemeClr val="tx1"/>
                </a:solidFill>
                <a:effectLst/>
                <a:latin typeface="Consolas" panose="020B0609020204030204" pitchFamily="49" charset="0"/>
              </a:rPr>
              <a:t>&gt;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h1</a:t>
            </a:r>
            <a:r>
              <a:rPr kumimoji="0" lang="en-US" sz="2400" b="0" i="0" u="none" strike="noStrike" cap="none" normalizeH="0" baseline="0" dirty="0">
                <a:ln>
                  <a:noFill/>
                </a:ln>
                <a:solidFill>
                  <a:schemeClr val="tx1"/>
                </a:solidFill>
                <a:effectLst/>
                <a:latin typeface="Consolas" panose="020B0609020204030204" pitchFamily="49" charset="0"/>
              </a:rPr>
              <a:t>&gt;CSS</a:t>
            </a:r>
            <a:r>
              <a:rPr kumimoji="0" lang="en-US" sz="2400" b="0" i="0" u="none" strike="noStrike" cap="none" normalizeH="0" dirty="0">
                <a:ln>
                  <a:noFill/>
                </a:ln>
                <a:solidFill>
                  <a:schemeClr val="tx1"/>
                </a:solidFill>
                <a:effectLst/>
                <a:latin typeface="Consolas" panose="020B0609020204030204" pitchFamily="49" charset="0"/>
              </a:rPr>
              <a:t> Simple Selector</a:t>
            </a: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h1</a:t>
            </a:r>
            <a:r>
              <a:rPr kumimoji="0" lang="en-US" sz="2400" b="0" i="0" u="none" strike="noStrike" cap="none" normalizeH="0" baseline="0" dirty="0">
                <a:ln>
                  <a:noFill/>
                </a:ln>
                <a:solidFill>
                  <a:schemeClr val="tx1"/>
                </a:solidFill>
                <a:effectLst/>
                <a:latin typeface="Consolas" panose="020B0609020204030204" pitchFamily="49" charset="0"/>
              </a:rPr>
              <a:t>&gt;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h2</a:t>
            </a:r>
            <a:r>
              <a:rPr kumimoji="0" lang="en-US" sz="2400" b="0" i="0" u="none" strike="noStrike" cap="none" normalizeH="0" baseline="0" dirty="0">
                <a:ln>
                  <a:noFill/>
                </a:ln>
                <a:solidFill>
                  <a:schemeClr val="tx1"/>
                </a:solidFill>
                <a:effectLst/>
                <a:latin typeface="Consolas" panose="020B0609020204030204" pitchFamily="49" charset="0"/>
              </a:rPr>
              <a:t>&gt;element Selector&lt;/</a:t>
            </a:r>
            <a:r>
              <a:rPr kumimoji="0" lang="en-US" sz="2400" b="1" i="0" u="none" strike="noStrike" cap="none" normalizeH="0" baseline="0" dirty="0">
                <a:ln>
                  <a:noFill/>
                </a:ln>
                <a:solidFill>
                  <a:srgbClr val="008000"/>
                </a:solidFill>
                <a:effectLst/>
                <a:latin typeface="Consolas" panose="020B0609020204030204" pitchFamily="49" charset="0"/>
              </a:rPr>
              <a:t>h2</a:t>
            </a:r>
            <a:r>
              <a:rPr kumimoji="0" lang="en-US" sz="2400" b="0" i="0" u="none" strike="noStrike" cap="none" normalizeH="0" baseline="0" dirty="0">
                <a:ln>
                  <a:noFill/>
                </a:ln>
                <a:solidFill>
                  <a:schemeClr val="tx1"/>
                </a:solidFill>
                <a:effectLst/>
                <a:latin typeface="Consolas" panose="020B0609020204030204" pitchFamily="49" charset="0"/>
              </a:rPr>
              <a:t>&gt; </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body</a:t>
            </a:r>
            <a:r>
              <a:rPr kumimoji="0" lang="en-US" sz="2400" b="0" i="0" u="none" strike="noStrike" cap="none" normalizeH="0" baseline="0" dirty="0">
                <a:ln>
                  <a:noFill/>
                </a:ln>
                <a:solidFill>
                  <a:schemeClr val="tx1"/>
                </a:solidFill>
                <a:effectLst/>
                <a:latin typeface="Consolas" panose="020B0609020204030204" pitchFamily="49" charset="0"/>
              </a:rPr>
              <a:t>&gt;</a:t>
            </a:r>
            <a:endParaRPr kumimoji="0" lang="en-US" sz="2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a:ln>
                  <a:noFill/>
                </a:ln>
                <a:solidFill>
                  <a:schemeClr val="tx1"/>
                </a:solidFill>
                <a:effectLst/>
                <a:latin typeface="Consolas" panose="020B0609020204030204" pitchFamily="49" charset="0"/>
              </a:rPr>
              <a:t>&lt;/</a:t>
            </a:r>
            <a:r>
              <a:rPr kumimoji="0" lang="en-US" sz="2400" b="1" i="0" u="none" strike="noStrike" cap="none" normalizeH="0" baseline="0" dirty="0">
                <a:ln>
                  <a:noFill/>
                </a:ln>
                <a:solidFill>
                  <a:srgbClr val="008000"/>
                </a:solidFill>
                <a:effectLst/>
                <a:latin typeface="Consolas" panose="020B0609020204030204" pitchFamily="49" charset="0"/>
              </a:rPr>
              <a:t>html</a:t>
            </a:r>
            <a:r>
              <a:rPr kumimoji="0" lang="en-US" sz="2400" b="0" i="0" u="none" strike="noStrike" cap="none" normalizeH="0" baseline="0" dirty="0">
                <a:ln>
                  <a:noFill/>
                </a:ln>
                <a:solidFill>
                  <a:schemeClr val="tx1"/>
                </a:solidFill>
                <a:effectLst/>
                <a:latin typeface="Consolas" panose="020B0609020204030204" pitchFamily="49" charset="0"/>
              </a:rPr>
              <a:t>&gt;</a:t>
            </a:r>
            <a:r>
              <a:rPr kumimoji="0" lang="en-US" sz="2400" b="0" i="0" u="none" strike="noStrike" cap="none" normalizeH="0" baseline="0" dirty="0">
                <a:ln>
                  <a:noFill/>
                </a:ln>
                <a:solidFill>
                  <a:schemeClr val="tx1"/>
                </a:solidFill>
                <a:effectLst/>
              </a:rPr>
              <a:t> </a:t>
            </a:r>
            <a:endParaRPr kumimoji="0" lang="en-US" sz="2400" b="0" i="0" u="none" strike="noStrike" cap="none" normalizeH="0" baseline="0" dirty="0">
              <a:ln>
                <a:noFill/>
              </a:ln>
              <a:solidFill>
                <a:schemeClr val="tx1"/>
              </a:solidFill>
              <a:effectLst/>
              <a:latin typeface="Arial" panose="02080604020202020204" pitchFamily="34" charset="0"/>
            </a:endParaRPr>
          </a:p>
        </p:txBody>
      </p:sp>
      <p:pic>
        <p:nvPicPr>
          <p:cNvPr id="3" name="Picture 2"/>
          <p:cNvPicPr>
            <a:picLocks noChangeAspect="1"/>
          </p:cNvPicPr>
          <p:nvPr/>
        </p:nvPicPr>
        <p:blipFill>
          <a:blip r:embed="rId1"/>
          <a:stretch>
            <a:fillRect/>
          </a:stretch>
        </p:blipFill>
        <p:spPr>
          <a:xfrm>
            <a:off x="8022306" y="3707210"/>
            <a:ext cx="3277057" cy="121937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0980" y="302351"/>
            <a:ext cx="3058851" cy="523220"/>
          </a:xfrm>
          <a:prstGeom prst="rect">
            <a:avLst/>
          </a:prstGeom>
        </p:spPr>
        <p:txBody>
          <a:bodyPr wrap="none" numCol="1">
            <a:spAutoFit/>
          </a:bodyPr>
          <a:lstStyle/>
          <a:p>
            <a:pPr fontAlgn="base"/>
            <a:r>
              <a:rPr lang="en-IN" altLang="en-IN" sz="2800" b="1" dirty="0">
                <a:solidFill>
                  <a:srgbClr val="273239"/>
                </a:solidFill>
                <a:latin typeface="Source Sans 3"/>
              </a:rPr>
              <a:t>CSS #id Selector</a:t>
            </a:r>
            <a:endParaRPr lang="en-IN" altLang="en-IN" sz="2800" b="1" i="0" dirty="0">
              <a:solidFill>
                <a:srgbClr val="273239"/>
              </a:solidFill>
              <a:effectLst/>
              <a:latin typeface="Source Sans 3"/>
            </a:endParaRPr>
          </a:p>
        </p:txBody>
      </p:sp>
      <p:sp>
        <p:nvSpPr>
          <p:cNvPr id="3" name="Rectangle 2"/>
          <p:cNvSpPr/>
          <p:nvPr/>
        </p:nvSpPr>
        <p:spPr>
          <a:xfrm>
            <a:off x="662609" y="967409"/>
            <a:ext cx="10628243" cy="2308324"/>
          </a:xfrm>
          <a:prstGeom prst="rect">
            <a:avLst/>
          </a:prstGeom>
        </p:spPr>
        <p:txBody>
          <a:bodyPr wrap="square" numCol="1">
            <a:spAutoFit/>
          </a:bodyPr>
          <a:lstStyle/>
          <a:p>
            <a:pPr marL="342900" indent="-342900" algn="just">
              <a:buFont typeface="Arial" panose="02080604020202020204" pitchFamily="34" charset="0"/>
              <a:buChar char="•"/>
            </a:pPr>
            <a:r>
              <a:rPr lang="en-US" sz="2400" dirty="0">
                <a:solidFill>
                  <a:srgbClr val="273239"/>
                </a:solidFill>
              </a:rPr>
              <a:t>The “#” CSS id selector is used to set the style of an element with a given id. </a:t>
            </a:r>
            <a:endParaRPr lang="en-US" sz="2400" dirty="0">
              <a:solidFill>
                <a:srgbClr val="273239"/>
              </a:solidFill>
            </a:endParaRPr>
          </a:p>
          <a:p>
            <a:pPr marL="342900" indent="-342900" algn="just">
              <a:buFont typeface="Arial" panose="02080604020202020204" pitchFamily="34" charset="0"/>
              <a:buChar char="•"/>
            </a:pPr>
            <a:endParaRPr lang="en-US" sz="2400" dirty="0">
              <a:solidFill>
                <a:srgbClr val="273239"/>
              </a:solidFill>
            </a:endParaRPr>
          </a:p>
          <a:p>
            <a:pPr marL="342900" indent="-342900" algn="just">
              <a:buFont typeface="Arial" panose="02080604020202020204" pitchFamily="34" charset="0"/>
              <a:buChar char="•"/>
            </a:pPr>
            <a:r>
              <a:rPr lang="en-US" sz="2400" dirty="0">
                <a:solidFill>
                  <a:srgbClr val="273239"/>
                </a:solidFill>
              </a:rPr>
              <a:t>The id attribute is a unique identifier in an HTML document, ensuring that the id selector applies styles to a single, unique element. </a:t>
            </a:r>
            <a:endParaRPr lang="en-US" sz="2400" dirty="0">
              <a:solidFill>
                <a:srgbClr val="273239"/>
              </a:solidFill>
            </a:endParaRPr>
          </a:p>
          <a:p>
            <a:pPr marL="342900" indent="-342900" algn="just">
              <a:buFont typeface="Arial" panose="02080604020202020204" pitchFamily="34" charset="0"/>
              <a:buChar char="•"/>
            </a:pPr>
            <a:endParaRPr lang="en-US" sz="2400" dirty="0">
              <a:solidFill>
                <a:srgbClr val="273239"/>
              </a:solidFill>
            </a:endParaRPr>
          </a:p>
          <a:p>
            <a:pPr marL="342900" indent="-342900" algn="just">
              <a:buFont typeface="Arial" panose="02080604020202020204" pitchFamily="34" charset="0"/>
              <a:buChar char="•"/>
            </a:pPr>
            <a:r>
              <a:rPr lang="en-US" sz="2400" dirty="0">
                <a:solidFill>
                  <a:srgbClr val="273239"/>
                </a:solidFill>
              </a:rPr>
              <a:t>The id selector is prefixed with the “#” character.</a:t>
            </a:r>
            <a:endParaRPr lang="en-IN" altLang="en-IN" sz="2400" dirty="0"/>
          </a:p>
        </p:txBody>
      </p:sp>
      <p:pic>
        <p:nvPicPr>
          <p:cNvPr id="4" name="Picture 3"/>
          <p:cNvPicPr>
            <a:picLocks noChangeAspect="1"/>
          </p:cNvPicPr>
          <p:nvPr/>
        </p:nvPicPr>
        <p:blipFill>
          <a:blip r:embed="rId1"/>
          <a:stretch>
            <a:fillRect/>
          </a:stretch>
        </p:blipFill>
        <p:spPr>
          <a:xfrm>
            <a:off x="4797861" y="3924611"/>
            <a:ext cx="2691970" cy="1126530"/>
          </a:xfrm>
          <a:prstGeom prst="rect">
            <a:avLst/>
          </a:prstGeom>
        </p:spPr>
      </p:pic>
      <p:sp>
        <p:nvSpPr>
          <p:cNvPr id="5" name="Rectangle 4"/>
          <p:cNvSpPr/>
          <p:nvPr/>
        </p:nvSpPr>
        <p:spPr>
          <a:xfrm>
            <a:off x="2697913" y="4257043"/>
            <a:ext cx="1297150" cy="461665"/>
          </a:xfrm>
          <a:prstGeom prst="rect">
            <a:avLst/>
          </a:prstGeom>
        </p:spPr>
        <p:txBody>
          <a:bodyPr wrap="none" numCol="1">
            <a:spAutoFit/>
          </a:bodyPr>
          <a:lstStyle/>
          <a:p>
            <a:r>
              <a:rPr lang="en-IN" altLang="en-IN" sz="2400" b="1" dirty="0">
                <a:solidFill>
                  <a:srgbClr val="273239"/>
                </a:solidFill>
                <a:latin typeface="Nunito"/>
              </a:rPr>
              <a:t>Syntax:</a:t>
            </a:r>
            <a:endParaRPr lang="en-IN" altLang="en-IN" sz="24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2059484" y="5856984"/>
            <a:ext cx="2772162" cy="895475"/>
          </a:xfrm>
          <a:prstGeom prst="rect">
            <a:avLst/>
          </a:prstGeom>
        </p:spPr>
      </p:pic>
      <p:sp>
        <p:nvSpPr>
          <p:cNvPr id="6" name="Rectangle 5"/>
          <p:cNvSpPr/>
          <p:nvPr/>
        </p:nvSpPr>
        <p:spPr>
          <a:xfrm>
            <a:off x="6109405" y="0"/>
            <a:ext cx="6096000" cy="830997"/>
          </a:xfrm>
          <a:prstGeom prst="rect">
            <a:avLst/>
          </a:prstGeom>
        </p:spPr>
        <p:txBody>
          <a:bodyPr numCol="1">
            <a:spAutoFit/>
          </a:bodyPr>
          <a:lstStyle/>
          <a:p>
            <a:pPr marL="342900" indent="-342900" algn="just">
              <a:buFont typeface="Wingdings" panose="05000000000000000000" pitchFamily="2" charset="2"/>
              <a:buChar char="Ø"/>
            </a:pPr>
            <a:r>
              <a:rPr lang="en-US" sz="2400" dirty="0">
                <a:solidFill>
                  <a:srgbClr val="273239"/>
                </a:solidFill>
              </a:rPr>
              <a:t>Styling multiple elements with different ids using the same style.</a:t>
            </a:r>
            <a:endParaRPr lang="en-IN" altLang="en-IN" sz="2400" dirty="0"/>
          </a:p>
        </p:txBody>
      </p:sp>
      <p:pic>
        <p:nvPicPr>
          <p:cNvPr id="7" name="Picture 6"/>
          <p:cNvPicPr>
            <a:picLocks noChangeAspect="1"/>
          </p:cNvPicPr>
          <p:nvPr/>
        </p:nvPicPr>
        <p:blipFill>
          <a:blip r:embed="rId2"/>
          <a:stretch>
            <a:fillRect/>
          </a:stretch>
        </p:blipFill>
        <p:spPr>
          <a:xfrm>
            <a:off x="212036" y="158825"/>
            <a:ext cx="5171288" cy="5375957"/>
          </a:xfrm>
          <a:prstGeom prst="rect">
            <a:avLst/>
          </a:prstGeom>
        </p:spPr>
      </p:pic>
      <p:pic>
        <p:nvPicPr>
          <p:cNvPr id="9" name="Picture 8"/>
          <p:cNvPicPr>
            <a:picLocks noChangeAspect="1"/>
          </p:cNvPicPr>
          <p:nvPr/>
        </p:nvPicPr>
        <p:blipFill>
          <a:blip r:embed="rId3"/>
          <a:stretch>
            <a:fillRect/>
          </a:stretch>
        </p:blipFill>
        <p:spPr>
          <a:xfrm>
            <a:off x="6374296" y="953073"/>
            <a:ext cx="5144720" cy="4329715"/>
          </a:xfrm>
          <a:prstGeom prst="rect">
            <a:avLst/>
          </a:prstGeom>
        </p:spPr>
      </p:pic>
      <p:pic>
        <p:nvPicPr>
          <p:cNvPr id="10" name="Picture 9"/>
          <p:cNvPicPr>
            <a:picLocks noChangeAspect="1"/>
          </p:cNvPicPr>
          <p:nvPr/>
        </p:nvPicPr>
        <p:blipFill>
          <a:blip r:embed="rId4"/>
          <a:stretch>
            <a:fillRect/>
          </a:stretch>
        </p:blipFill>
        <p:spPr>
          <a:xfrm>
            <a:off x="7328349" y="5534782"/>
            <a:ext cx="3658111" cy="105742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98562" y="275847"/>
            <a:ext cx="3499676" cy="523220"/>
          </a:xfrm>
          <a:prstGeom prst="rect">
            <a:avLst/>
          </a:prstGeom>
        </p:spPr>
        <p:txBody>
          <a:bodyPr wrap="none" numCol="1">
            <a:spAutoFit/>
          </a:bodyPr>
          <a:lstStyle/>
          <a:p>
            <a:pPr fontAlgn="base"/>
            <a:r>
              <a:rPr lang="en-IN" altLang="en-IN" sz="2800" b="1" dirty="0">
                <a:solidFill>
                  <a:srgbClr val="273239"/>
                </a:solidFill>
                <a:latin typeface="Source Sans 3"/>
              </a:rPr>
              <a:t>CSS Class Selector</a:t>
            </a:r>
            <a:endParaRPr lang="en-IN" altLang="en-IN" sz="2800" b="1" i="0" dirty="0">
              <a:solidFill>
                <a:srgbClr val="273239"/>
              </a:solidFill>
              <a:effectLst/>
              <a:latin typeface="Source Sans 3"/>
            </a:endParaRPr>
          </a:p>
        </p:txBody>
      </p:sp>
      <p:sp>
        <p:nvSpPr>
          <p:cNvPr id="3" name="Rectangle 2"/>
          <p:cNvSpPr/>
          <p:nvPr/>
        </p:nvSpPr>
        <p:spPr>
          <a:xfrm>
            <a:off x="649357" y="1152940"/>
            <a:ext cx="10641495" cy="1938992"/>
          </a:xfrm>
          <a:prstGeom prst="rect">
            <a:avLst/>
          </a:prstGeom>
        </p:spPr>
        <p:txBody>
          <a:bodyPr wrap="square" numCol="1">
            <a:spAutoFit/>
          </a:bodyPr>
          <a:lstStyle/>
          <a:p>
            <a:pPr marL="342900" indent="-342900" algn="just">
              <a:buFont typeface="Arial" panose="02080604020202020204" pitchFamily="34" charset="0"/>
              <a:buChar char="•"/>
            </a:pPr>
            <a:r>
              <a:rPr lang="en-US" sz="2400" dirty="0">
                <a:solidFill>
                  <a:srgbClr val="273239"/>
                </a:solidFill>
              </a:rPr>
              <a:t>The CSS</a:t>
            </a:r>
            <a:r>
              <a:rPr lang="en-US" sz="2400" i="1" dirty="0">
                <a:solidFill>
                  <a:srgbClr val="273239"/>
                </a:solidFill>
              </a:rPr>
              <a:t> .class selector</a:t>
            </a:r>
            <a:r>
              <a:rPr lang="en-US" sz="2400" dirty="0">
                <a:solidFill>
                  <a:srgbClr val="273239"/>
                </a:solidFill>
              </a:rPr>
              <a:t> is used to select all elements that belong to a specific class attribute. </a:t>
            </a:r>
            <a:endParaRPr lang="en-US" sz="2400" dirty="0">
              <a:solidFill>
                <a:srgbClr val="273239"/>
              </a:solidFill>
            </a:endParaRPr>
          </a:p>
          <a:p>
            <a:pPr marL="342900" indent="-342900" algn="just">
              <a:buFont typeface="Arial" panose="02080604020202020204" pitchFamily="34" charset="0"/>
              <a:buChar char="•"/>
            </a:pPr>
            <a:endParaRPr lang="en-US" sz="2400" dirty="0">
              <a:solidFill>
                <a:srgbClr val="273239"/>
              </a:solidFill>
            </a:endParaRPr>
          </a:p>
          <a:p>
            <a:pPr marL="342900" indent="-342900" algn="just">
              <a:buFont typeface="Arial" panose="02080604020202020204" pitchFamily="34" charset="0"/>
              <a:buChar char="•"/>
            </a:pPr>
            <a:r>
              <a:rPr lang="en-US" sz="2400" dirty="0">
                <a:solidFill>
                  <a:srgbClr val="273239"/>
                </a:solidFill>
              </a:rPr>
              <a:t>By using the period (</a:t>
            </a:r>
            <a:r>
              <a:rPr lang="en-US" sz="2400" b="1" dirty="0">
                <a:solidFill>
                  <a:srgbClr val="273239"/>
                </a:solidFill>
              </a:rPr>
              <a:t>.</a:t>
            </a:r>
            <a:r>
              <a:rPr lang="en-US" sz="2400" dirty="0">
                <a:solidFill>
                  <a:srgbClr val="273239"/>
                </a:solidFill>
              </a:rPr>
              <a:t>) character followed by the class name, you can apply CSS properties to all elements with that class.</a:t>
            </a:r>
            <a:endParaRPr lang="en-IN" altLang="en-IN" sz="2400" dirty="0"/>
          </a:p>
        </p:txBody>
      </p:sp>
      <p:pic>
        <p:nvPicPr>
          <p:cNvPr id="4" name="Picture 3"/>
          <p:cNvPicPr>
            <a:picLocks noChangeAspect="1"/>
          </p:cNvPicPr>
          <p:nvPr/>
        </p:nvPicPr>
        <p:blipFill>
          <a:blip r:embed="rId1"/>
          <a:stretch>
            <a:fillRect/>
          </a:stretch>
        </p:blipFill>
        <p:spPr>
          <a:xfrm>
            <a:off x="4702742" y="3313045"/>
            <a:ext cx="2778668" cy="1253420"/>
          </a:xfrm>
          <a:prstGeom prst="rect">
            <a:avLst/>
          </a:prstGeom>
        </p:spPr>
      </p:pic>
      <p:sp>
        <p:nvSpPr>
          <p:cNvPr id="5" name="Rectangle 4"/>
          <p:cNvSpPr/>
          <p:nvPr/>
        </p:nvSpPr>
        <p:spPr>
          <a:xfrm>
            <a:off x="2096009" y="3570423"/>
            <a:ext cx="1361270" cy="461665"/>
          </a:xfrm>
          <a:prstGeom prst="rect">
            <a:avLst/>
          </a:prstGeom>
        </p:spPr>
        <p:txBody>
          <a:bodyPr wrap="none" numCol="1">
            <a:spAutoFit/>
          </a:bodyPr>
          <a:lstStyle/>
          <a:p>
            <a:r>
              <a:rPr lang="en-IN" altLang="en-IN" sz="2400" b="1" dirty="0">
                <a:solidFill>
                  <a:srgbClr val="273239"/>
                </a:solidFill>
                <a:latin typeface="Nunito"/>
              </a:rPr>
              <a:t>Syntax:</a:t>
            </a:r>
            <a:r>
              <a:rPr lang="en-IN" altLang="en-IN" dirty="0">
                <a:solidFill>
                  <a:srgbClr val="273239"/>
                </a:solidFill>
                <a:latin typeface="Nunito"/>
              </a:rPr>
              <a:t> </a:t>
            </a:r>
            <a:endParaRPr lang="en-IN" altLang="en-IN"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831589" y="5352840"/>
            <a:ext cx="3419952" cy="1343212"/>
          </a:xfrm>
          <a:prstGeom prst="rect">
            <a:avLst/>
          </a:prstGeom>
        </p:spPr>
      </p:pic>
      <p:pic>
        <p:nvPicPr>
          <p:cNvPr id="7" name="Picture 6"/>
          <p:cNvPicPr>
            <a:picLocks noChangeAspect="1"/>
          </p:cNvPicPr>
          <p:nvPr/>
        </p:nvPicPr>
        <p:blipFill>
          <a:blip r:embed="rId2"/>
          <a:stretch>
            <a:fillRect/>
          </a:stretch>
        </p:blipFill>
        <p:spPr>
          <a:xfrm>
            <a:off x="212036" y="133235"/>
            <a:ext cx="4100124" cy="5618208"/>
          </a:xfrm>
          <a:prstGeom prst="rect">
            <a:avLst/>
          </a:prstGeom>
        </p:spPr>
      </p:pic>
      <p:pic>
        <p:nvPicPr>
          <p:cNvPr id="8" name="Picture 7"/>
          <p:cNvPicPr>
            <a:picLocks noChangeAspect="1"/>
          </p:cNvPicPr>
          <p:nvPr/>
        </p:nvPicPr>
        <p:blipFill>
          <a:blip r:embed="rId3"/>
          <a:stretch>
            <a:fillRect/>
          </a:stretch>
        </p:blipFill>
        <p:spPr>
          <a:xfrm>
            <a:off x="2022607" y="5326692"/>
            <a:ext cx="3057952" cy="1286054"/>
          </a:xfrm>
          <a:prstGeom prst="rect">
            <a:avLst/>
          </a:prstGeom>
        </p:spPr>
      </p:pic>
      <p:pic>
        <p:nvPicPr>
          <p:cNvPr id="9" name="Picture 8"/>
          <p:cNvPicPr>
            <a:picLocks noChangeAspect="1"/>
          </p:cNvPicPr>
          <p:nvPr/>
        </p:nvPicPr>
        <p:blipFill>
          <a:blip r:embed="rId4"/>
          <a:stretch>
            <a:fillRect/>
          </a:stretch>
        </p:blipFill>
        <p:spPr>
          <a:xfrm>
            <a:off x="6891130" y="133235"/>
            <a:ext cx="4250859" cy="522501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l="16519" t="42194" r="51012" b="22700"/>
          <a:stretch>
            <a:fillRect/>
          </a:stretch>
        </p:blipFill>
        <p:spPr>
          <a:xfrm>
            <a:off x="2071868" y="775502"/>
            <a:ext cx="7476281" cy="4546978"/>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CSS Group Selector</a:t>
            </a:r>
            <a:endParaRPr lang="en-IN" altLang="en-IN" dirty="0"/>
          </a:p>
        </p:txBody>
      </p:sp>
      <p:sp>
        <p:nvSpPr>
          <p:cNvPr id="3" name="Content Placeholder 2"/>
          <p:cNvSpPr>
            <a:spLocks noGrp="1"/>
          </p:cNvSpPr>
          <p:nvPr>
            <p:ph idx="1"/>
          </p:nvPr>
        </p:nvSpPr>
        <p:spPr/>
        <p:txBody>
          <a:bodyPr numCol="1">
            <a:normAutofit/>
          </a:bodyPr>
          <a:lstStyle/>
          <a:p>
            <a:pPr>
              <a:lnSpc>
                <a:spcPct val="150000"/>
              </a:lnSpc>
            </a:pPr>
            <a:r>
              <a:rPr lang="en-US" sz="2400" dirty="0"/>
              <a:t>CSS group selector allow us to apply same style to multiple elements at a time. </a:t>
            </a:r>
            <a:endParaRPr lang="en-US" sz="2400" dirty="0"/>
          </a:p>
          <a:p>
            <a:pPr>
              <a:lnSpc>
                <a:spcPct val="150000"/>
              </a:lnSpc>
            </a:pPr>
            <a:r>
              <a:rPr lang="en-US" sz="2400" dirty="0"/>
              <a:t>Name of elements can be separated by commas. </a:t>
            </a:r>
            <a:endParaRPr lang="en-US" sz="2400" dirty="0"/>
          </a:p>
          <a:p>
            <a:pPr>
              <a:lnSpc>
                <a:spcPct val="150000"/>
              </a:lnSpc>
            </a:pPr>
            <a:r>
              <a:rPr lang="en-US" sz="2400" dirty="0"/>
              <a:t>This method is recommended as it keep CSS concise and avoid redundancy.</a:t>
            </a:r>
            <a:endParaRPr lang="en-IN" altLang="en-IN" sz="2400" dirty="0"/>
          </a:p>
        </p:txBody>
      </p:sp>
      <p:pic>
        <p:nvPicPr>
          <p:cNvPr id="5" name="Picture 4"/>
          <p:cNvPicPr>
            <a:picLocks noChangeAspect="1"/>
          </p:cNvPicPr>
          <p:nvPr/>
        </p:nvPicPr>
        <p:blipFill>
          <a:blip r:embed="rId1"/>
          <a:stretch>
            <a:fillRect/>
          </a:stretch>
        </p:blipFill>
        <p:spPr>
          <a:xfrm>
            <a:off x="2230117" y="4017035"/>
            <a:ext cx="8219325" cy="1946429"/>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11060" y="365124"/>
            <a:ext cx="6176817" cy="5803779"/>
          </a:xfrm>
          <a:prstGeom prst="rect">
            <a:avLst/>
          </a:prstGeom>
        </p:spPr>
      </p:pic>
      <p:pic>
        <p:nvPicPr>
          <p:cNvPr id="7" name="Picture 6"/>
          <p:cNvPicPr>
            <a:picLocks noChangeAspect="1"/>
          </p:cNvPicPr>
          <p:nvPr/>
        </p:nvPicPr>
        <p:blipFill>
          <a:blip r:embed="rId2"/>
          <a:stretch>
            <a:fillRect/>
          </a:stretch>
        </p:blipFill>
        <p:spPr>
          <a:xfrm>
            <a:off x="5896816" y="2866927"/>
            <a:ext cx="5623280" cy="2607898"/>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6099"/>
            <a:ext cx="10515600" cy="748058"/>
          </a:xfrm>
        </p:spPr>
        <p:txBody>
          <a:bodyPr numCol="1"/>
          <a:lstStyle/>
          <a:p>
            <a:r>
              <a:rPr lang="en-IN" altLang="en-IN" dirty="0"/>
              <a:t>Combinator Selectors:: Descendant Selector</a:t>
            </a:r>
            <a:endParaRPr lang="en-IN" altLang="en-IN" dirty="0"/>
          </a:p>
        </p:txBody>
      </p:sp>
      <p:sp>
        <p:nvSpPr>
          <p:cNvPr id="3" name="Content Placeholder 2"/>
          <p:cNvSpPr>
            <a:spLocks noGrp="1"/>
          </p:cNvSpPr>
          <p:nvPr>
            <p:ph idx="1"/>
          </p:nvPr>
        </p:nvSpPr>
        <p:spPr>
          <a:xfrm>
            <a:off x="516835" y="1073426"/>
            <a:ext cx="11357113" cy="5021033"/>
          </a:xfrm>
        </p:spPr>
        <p:txBody>
          <a:bodyPr numCol="1">
            <a:normAutofit/>
          </a:bodyPr>
          <a:lstStyle/>
          <a:p>
            <a:pPr algn="just">
              <a:lnSpc>
                <a:spcPct val="150000"/>
              </a:lnSpc>
            </a:pPr>
            <a:r>
              <a:rPr lang="en-US" sz="2400" dirty="0"/>
              <a:t>Selects elements that are descendants of a specified element. (not just a direct child of that element)</a:t>
            </a:r>
            <a:endParaRPr lang="en-US" sz="2400" dirty="0"/>
          </a:p>
          <a:p>
            <a:pPr algn="just">
              <a:lnSpc>
                <a:spcPct val="150000"/>
              </a:lnSpc>
            </a:pPr>
            <a:r>
              <a:rPr lang="en-US" sz="2400" dirty="0"/>
              <a:t>Descendant selector is used in </a:t>
            </a:r>
            <a:r>
              <a:rPr lang="en-US" sz="2400" dirty="0" err="1"/>
              <a:t>css</a:t>
            </a:r>
            <a:r>
              <a:rPr lang="en-US" sz="2400" dirty="0"/>
              <a:t> to style all the tags which are child of a particular specified tag. </a:t>
            </a:r>
            <a:endParaRPr lang="en-US" sz="2400" dirty="0"/>
          </a:p>
          <a:p>
            <a:pPr algn="just">
              <a:lnSpc>
                <a:spcPct val="150000"/>
              </a:lnSpc>
            </a:pPr>
            <a:r>
              <a:rPr lang="en-US" sz="2400" dirty="0"/>
              <a:t>A single space between parent element and child element is used to mention as descendant</a:t>
            </a:r>
            <a:r>
              <a:rPr lang="en-US" sz="2000" dirty="0"/>
              <a:t>.</a:t>
            </a:r>
            <a:endParaRPr lang="en-IN" altLang="en-IN" sz="2000" dirty="0"/>
          </a:p>
        </p:txBody>
      </p:sp>
      <p:pic>
        <p:nvPicPr>
          <p:cNvPr id="5" name="Picture 4"/>
          <p:cNvPicPr>
            <a:picLocks noChangeAspect="1"/>
          </p:cNvPicPr>
          <p:nvPr/>
        </p:nvPicPr>
        <p:blipFill>
          <a:blip r:embed="rId1"/>
          <a:stretch>
            <a:fillRect/>
          </a:stretch>
        </p:blipFill>
        <p:spPr>
          <a:xfrm>
            <a:off x="2736383" y="4333341"/>
            <a:ext cx="7116800" cy="1880387"/>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231433" y="365125"/>
            <a:ext cx="3479464" cy="6309774"/>
          </a:xfrm>
          <a:prstGeom prst="rect">
            <a:avLst/>
          </a:prstGeom>
        </p:spPr>
      </p:pic>
      <p:pic>
        <p:nvPicPr>
          <p:cNvPr id="7" name="Picture 6"/>
          <p:cNvPicPr>
            <a:picLocks noChangeAspect="1"/>
          </p:cNvPicPr>
          <p:nvPr/>
        </p:nvPicPr>
        <p:blipFill>
          <a:blip r:embed="rId2"/>
          <a:stretch>
            <a:fillRect/>
          </a:stretch>
        </p:blipFill>
        <p:spPr>
          <a:xfrm>
            <a:off x="5104130" y="2358542"/>
            <a:ext cx="4297078" cy="3055147"/>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Combinator Selectors:: Child Selector </a:t>
            </a:r>
            <a:endParaRPr lang="en-IN" altLang="en-IN" dirty="0"/>
          </a:p>
        </p:txBody>
      </p:sp>
      <p:sp>
        <p:nvSpPr>
          <p:cNvPr id="3" name="Content Placeholder 2"/>
          <p:cNvSpPr>
            <a:spLocks noGrp="1"/>
          </p:cNvSpPr>
          <p:nvPr>
            <p:ph idx="1"/>
          </p:nvPr>
        </p:nvSpPr>
        <p:spPr>
          <a:xfrm>
            <a:off x="689113" y="1690688"/>
            <a:ext cx="10664687" cy="4486275"/>
          </a:xfrm>
        </p:spPr>
        <p:txBody>
          <a:bodyPr numCol="1">
            <a:normAutofit/>
          </a:bodyPr>
          <a:lstStyle/>
          <a:p>
            <a:pPr>
              <a:lnSpc>
                <a:spcPct val="150000"/>
              </a:lnSpc>
            </a:pPr>
            <a:r>
              <a:rPr lang="en-US" sz="2400" dirty="0"/>
              <a:t>The child combinator (&gt;) is placed between two CSS selectors. </a:t>
            </a:r>
            <a:endParaRPr lang="en-US" sz="2400" dirty="0"/>
          </a:p>
          <a:p>
            <a:pPr>
              <a:lnSpc>
                <a:spcPct val="150000"/>
              </a:lnSpc>
            </a:pPr>
            <a:r>
              <a:rPr lang="en-US" sz="2400" dirty="0"/>
              <a:t>The child selector in </a:t>
            </a:r>
            <a:r>
              <a:rPr lang="en-US" sz="2400" dirty="0" err="1"/>
              <a:t>css</a:t>
            </a:r>
            <a:r>
              <a:rPr lang="en-US" sz="2400" dirty="0"/>
              <a:t> is used to target all the direct child of a particular element. </a:t>
            </a:r>
            <a:endParaRPr lang="en-IN" altLang="en-IN" sz="2400" dirty="0"/>
          </a:p>
        </p:txBody>
      </p:sp>
      <p:pic>
        <p:nvPicPr>
          <p:cNvPr id="9" name="Picture 8"/>
          <p:cNvPicPr>
            <a:picLocks noChangeAspect="1"/>
          </p:cNvPicPr>
          <p:nvPr/>
        </p:nvPicPr>
        <p:blipFill>
          <a:blip r:embed="rId1"/>
          <a:stretch>
            <a:fillRect/>
          </a:stretch>
        </p:blipFill>
        <p:spPr>
          <a:xfrm>
            <a:off x="2632542" y="3622015"/>
            <a:ext cx="8425405" cy="2396037"/>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294860" y="384313"/>
            <a:ext cx="7750215" cy="5209978"/>
          </a:xfrm>
          <a:prstGeom prst="rect">
            <a:avLst/>
          </a:prstGeom>
        </p:spPr>
      </p:pic>
      <p:pic>
        <p:nvPicPr>
          <p:cNvPr id="7" name="Picture 6"/>
          <p:cNvPicPr>
            <a:picLocks noChangeAspect="1"/>
          </p:cNvPicPr>
          <p:nvPr/>
        </p:nvPicPr>
        <p:blipFill>
          <a:blip r:embed="rId2"/>
          <a:stretch>
            <a:fillRect/>
          </a:stretch>
        </p:blipFill>
        <p:spPr>
          <a:xfrm>
            <a:off x="5707500" y="2326455"/>
            <a:ext cx="6260723" cy="1007586"/>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5612"/>
            <a:ext cx="10515600" cy="1325563"/>
          </a:xfrm>
        </p:spPr>
        <p:txBody>
          <a:bodyPr numCol="1">
            <a:normAutofit/>
          </a:bodyPr>
          <a:lstStyle/>
          <a:p>
            <a:r>
              <a:rPr lang="en-IN" altLang="en-IN" sz="4000" dirty="0"/>
              <a:t>Combinator Selectors:: Adjacent Sibling Selector</a:t>
            </a:r>
            <a:endParaRPr lang="en-IN" altLang="en-IN" sz="4000" dirty="0"/>
          </a:p>
        </p:txBody>
      </p:sp>
      <p:sp>
        <p:nvSpPr>
          <p:cNvPr id="3" name="Content Placeholder 2"/>
          <p:cNvSpPr>
            <a:spLocks noGrp="1"/>
          </p:cNvSpPr>
          <p:nvPr>
            <p:ph idx="1"/>
          </p:nvPr>
        </p:nvSpPr>
        <p:spPr/>
        <p:txBody>
          <a:bodyPr numCol="1">
            <a:normAutofit/>
          </a:bodyPr>
          <a:lstStyle/>
          <a:p>
            <a:pPr algn="just">
              <a:lnSpc>
                <a:spcPct val="150000"/>
              </a:lnSpc>
            </a:pPr>
            <a:r>
              <a:rPr lang="en-US" sz="2400" dirty="0"/>
              <a:t>In CSS, adjacent sibling selector is used to target an element that is immediately preceded by a specified element.</a:t>
            </a:r>
            <a:endParaRPr lang="en-US" sz="2400" dirty="0"/>
          </a:p>
          <a:p>
            <a:pPr algn="just">
              <a:lnSpc>
                <a:spcPct val="150000"/>
              </a:lnSpc>
            </a:pPr>
            <a:r>
              <a:rPr lang="en-US" sz="2400" dirty="0"/>
              <a:t> A plus symbol ( "+" ) is used to denote adjacent sibling.</a:t>
            </a:r>
            <a:endParaRPr lang="en-IN" altLang="en-IN" sz="2400" dirty="0"/>
          </a:p>
        </p:txBody>
      </p:sp>
      <p:pic>
        <p:nvPicPr>
          <p:cNvPr id="5" name="Picture 4"/>
          <p:cNvPicPr>
            <a:picLocks noChangeAspect="1"/>
          </p:cNvPicPr>
          <p:nvPr/>
        </p:nvPicPr>
        <p:blipFill>
          <a:blip r:embed="rId1"/>
          <a:stretch>
            <a:fillRect/>
          </a:stretch>
        </p:blipFill>
        <p:spPr>
          <a:xfrm>
            <a:off x="838200" y="4001294"/>
            <a:ext cx="7740477" cy="1907606"/>
          </a:xfrm>
          <a:prstGeom prst="rect">
            <a:avLst/>
          </a:prstGeom>
        </p:spPr>
      </p:pic>
      <p:pic>
        <p:nvPicPr>
          <p:cNvPr id="7" name="Picture 6"/>
          <p:cNvPicPr>
            <a:picLocks noChangeAspect="1"/>
          </p:cNvPicPr>
          <p:nvPr/>
        </p:nvPicPr>
        <p:blipFill>
          <a:blip r:embed="rId2"/>
          <a:stretch>
            <a:fillRect/>
          </a:stretch>
        </p:blipFill>
        <p:spPr>
          <a:xfrm>
            <a:off x="8686835" y="4320048"/>
            <a:ext cx="3411830" cy="1270097"/>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212036" y="302959"/>
            <a:ext cx="5576026" cy="5885806"/>
          </a:xfrm>
          <a:prstGeom prst="rect">
            <a:avLst/>
          </a:prstGeom>
        </p:spPr>
      </p:pic>
      <p:pic>
        <p:nvPicPr>
          <p:cNvPr id="6" name="Picture 5"/>
          <p:cNvPicPr>
            <a:picLocks noChangeAspect="1"/>
          </p:cNvPicPr>
          <p:nvPr/>
        </p:nvPicPr>
        <p:blipFill>
          <a:blip r:embed="rId2"/>
          <a:stretch>
            <a:fillRect/>
          </a:stretch>
        </p:blipFill>
        <p:spPr>
          <a:xfrm>
            <a:off x="4217460" y="728870"/>
            <a:ext cx="7974540" cy="738004"/>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normAutofit/>
          </a:bodyPr>
          <a:lstStyle/>
          <a:p>
            <a:r>
              <a:rPr lang="en-IN" altLang="en-IN" sz="4000" dirty="0"/>
              <a:t>Combinator Selectors:: General Sibling Selector</a:t>
            </a:r>
            <a:endParaRPr lang="en-IN" altLang="en-IN" sz="4000" dirty="0"/>
          </a:p>
        </p:txBody>
      </p:sp>
      <p:sp>
        <p:nvSpPr>
          <p:cNvPr id="3" name="Content Placeholder 2"/>
          <p:cNvSpPr>
            <a:spLocks noGrp="1"/>
          </p:cNvSpPr>
          <p:nvPr>
            <p:ph idx="1"/>
          </p:nvPr>
        </p:nvSpPr>
        <p:spPr/>
        <p:txBody>
          <a:bodyPr numCol="1">
            <a:normAutofit/>
          </a:bodyPr>
          <a:lstStyle/>
          <a:p>
            <a:pPr algn="just">
              <a:lnSpc>
                <a:spcPct val="150000"/>
              </a:lnSpc>
            </a:pPr>
            <a:r>
              <a:rPr lang="en-US" sz="2400" dirty="0"/>
              <a:t>In CSS, general sibling selector is used to target all the element that is preceded by a specified element. </a:t>
            </a:r>
            <a:endParaRPr lang="en-US" sz="2400" dirty="0"/>
          </a:p>
          <a:p>
            <a:pPr algn="just">
              <a:lnSpc>
                <a:spcPct val="150000"/>
              </a:lnSpc>
            </a:pPr>
            <a:r>
              <a:rPr lang="en-US" sz="2400" dirty="0"/>
              <a:t>A tilde symbol ( "~" ) is used to denote general sibling.</a:t>
            </a:r>
            <a:endParaRPr lang="en-IN" altLang="en-IN" sz="2400" dirty="0"/>
          </a:p>
        </p:txBody>
      </p:sp>
      <p:pic>
        <p:nvPicPr>
          <p:cNvPr id="5" name="Picture 4"/>
          <p:cNvPicPr>
            <a:picLocks noChangeAspect="1"/>
          </p:cNvPicPr>
          <p:nvPr/>
        </p:nvPicPr>
        <p:blipFill>
          <a:blip r:embed="rId1"/>
          <a:stretch>
            <a:fillRect/>
          </a:stretch>
        </p:blipFill>
        <p:spPr>
          <a:xfrm>
            <a:off x="838200" y="3748112"/>
            <a:ext cx="7174673" cy="1810671"/>
          </a:xfrm>
          <a:prstGeom prst="rect">
            <a:avLst/>
          </a:prstGeom>
        </p:spPr>
      </p:pic>
      <p:pic>
        <p:nvPicPr>
          <p:cNvPr id="7" name="Picture 6"/>
          <p:cNvPicPr>
            <a:picLocks noChangeAspect="1"/>
          </p:cNvPicPr>
          <p:nvPr/>
        </p:nvPicPr>
        <p:blipFill>
          <a:blip r:embed="rId2"/>
          <a:stretch>
            <a:fillRect/>
          </a:stretch>
        </p:blipFill>
        <p:spPr>
          <a:xfrm>
            <a:off x="8201784" y="4016216"/>
            <a:ext cx="3152016" cy="1274462"/>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51792" y="184456"/>
            <a:ext cx="5756253" cy="6189840"/>
          </a:xfrm>
          <a:prstGeom prst="rect">
            <a:avLst/>
          </a:prstGeom>
        </p:spPr>
      </p:pic>
      <p:pic>
        <p:nvPicPr>
          <p:cNvPr id="3" name="Picture 2"/>
          <p:cNvPicPr>
            <a:picLocks noChangeAspect="1"/>
          </p:cNvPicPr>
          <p:nvPr/>
        </p:nvPicPr>
        <p:blipFill>
          <a:blip r:embed="rId2"/>
          <a:stretch>
            <a:fillRect/>
          </a:stretch>
        </p:blipFill>
        <p:spPr>
          <a:xfrm>
            <a:off x="4565330" y="184456"/>
            <a:ext cx="7492442" cy="814829"/>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671448" y="3273287"/>
            <a:ext cx="7051643" cy="2786989"/>
          </a:xfrm>
          <a:prstGeom prst="rect">
            <a:avLst/>
          </a:prstGeom>
        </p:spPr>
      </p:pic>
      <p:sp>
        <p:nvSpPr>
          <p:cNvPr id="3" name="Rectangle 2"/>
          <p:cNvSpPr/>
          <p:nvPr/>
        </p:nvSpPr>
        <p:spPr>
          <a:xfrm>
            <a:off x="543339" y="344557"/>
            <a:ext cx="11118574" cy="1692771"/>
          </a:xfrm>
          <a:prstGeom prst="rect">
            <a:avLst/>
          </a:prstGeom>
        </p:spPr>
        <p:txBody>
          <a:bodyPr wrap="square" numCol="1">
            <a:spAutoFit/>
          </a:bodyPr>
          <a:lstStyle/>
          <a:p>
            <a:pPr algn="ctr"/>
            <a:r>
              <a:rPr lang="en-US" sz="2400" b="1" i="0" dirty="0">
                <a:effectLst/>
                <a:latin typeface="Arial" panose="02080604020202020204" pitchFamily="34" charset="0"/>
              </a:rPr>
              <a:t>CSS Syntax</a:t>
            </a:r>
            <a:endParaRPr lang="en-US" sz="2400" b="1" i="0" dirty="0">
              <a:effectLst/>
              <a:latin typeface="Arial" panose="02080604020202020204" pitchFamily="34" charset="0"/>
            </a:endParaRPr>
          </a:p>
          <a:p>
            <a:pPr algn="just"/>
            <a:r>
              <a:rPr lang="en-US" sz="2000" b="0" i="0" dirty="0">
                <a:effectLst/>
                <a:latin typeface="Arial" panose="02080604020202020204" pitchFamily="34" charset="0"/>
              </a:rPr>
              <a:t>A CSS rule-set consists of two parts : a selector and a declaration block:</a:t>
            </a:r>
            <a:endParaRPr lang="en-US" sz="2000" b="0" i="0" dirty="0">
              <a:effectLst/>
              <a:latin typeface="Arial" panose="02080604020202020204" pitchFamily="34" charset="0"/>
            </a:endParaRPr>
          </a:p>
          <a:p>
            <a:pPr marL="342900" indent="-342900" algn="just">
              <a:buFont typeface="Arial" panose="02080604020202020204" pitchFamily="34" charset="0"/>
              <a:buChar char="•"/>
            </a:pPr>
            <a:r>
              <a:rPr lang="en-US" sz="2000" b="0" i="0" dirty="0">
                <a:effectLst/>
                <a:latin typeface="Arial" panose="02080604020202020204" pitchFamily="34" charset="0"/>
              </a:rPr>
              <a:t>Selector- The HTML element that is to be styled. </a:t>
            </a:r>
            <a:endParaRPr lang="en-US" sz="2000" b="0" i="0" dirty="0">
              <a:effectLst/>
              <a:latin typeface="Arial" panose="02080604020202020204" pitchFamily="34" charset="0"/>
            </a:endParaRPr>
          </a:p>
          <a:p>
            <a:pPr marL="342900" indent="-342900" algn="just">
              <a:buFont typeface="Arial" panose="02080604020202020204" pitchFamily="34" charset="0"/>
              <a:buChar char="•"/>
            </a:pPr>
            <a:r>
              <a:rPr lang="en-US" sz="2000" b="0" i="0" dirty="0">
                <a:effectLst/>
                <a:latin typeface="Arial" panose="02080604020202020204" pitchFamily="34" charset="0"/>
              </a:rPr>
              <a:t>declaration block -has declarations on how to style. There can be one or more declarations, separated by semicolons (;)</a:t>
            </a:r>
            <a:r>
              <a:rPr lang="en-US" sz="2000" dirty="0">
                <a:latin typeface="Arial" panose="02080604020202020204" pitchFamily="34" charset="0"/>
              </a:rPr>
              <a:t>.</a:t>
            </a:r>
            <a:endParaRPr lang="en-US" sz="2000" b="0" i="0" dirty="0">
              <a:effectLst/>
              <a:latin typeface="Arial" panose="02080604020202020204" pitchFamily="34" charset="0"/>
            </a:endParaRPr>
          </a:p>
        </p:txBody>
      </p:sp>
      <p:pic>
        <p:nvPicPr>
          <p:cNvPr id="4" name="Picture 3"/>
          <p:cNvPicPr>
            <a:picLocks noChangeAspect="1"/>
          </p:cNvPicPr>
          <p:nvPr/>
        </p:nvPicPr>
        <p:blipFill>
          <a:blip r:embed="rId2"/>
          <a:stretch>
            <a:fillRect/>
          </a:stretch>
        </p:blipFill>
        <p:spPr>
          <a:xfrm>
            <a:off x="3217331" y="2396163"/>
            <a:ext cx="5075398" cy="671744"/>
          </a:xfrm>
          <a:prstGeom prst="rect">
            <a:avLst/>
          </a:prstGeom>
        </p:spPr>
      </p:pic>
      <p:sp>
        <p:nvSpPr>
          <p:cNvPr id="5" name="Rectangle 4"/>
          <p:cNvSpPr/>
          <p:nvPr/>
        </p:nvSpPr>
        <p:spPr>
          <a:xfrm>
            <a:off x="543339" y="6146444"/>
            <a:ext cx="11118574" cy="456535"/>
          </a:xfrm>
          <a:prstGeom prst="rect">
            <a:avLst/>
          </a:prstGeom>
        </p:spPr>
        <p:txBody>
          <a:bodyPr wrap="square" numCol="1">
            <a:spAutoFit/>
          </a:bodyPr>
          <a:lstStyle/>
          <a:p>
            <a:pPr algn="just">
              <a:lnSpc>
                <a:spcPct val="150000"/>
              </a:lnSpc>
            </a:pPr>
            <a:r>
              <a:rPr lang="en-US" b="1" dirty="0">
                <a:latin typeface="Arial" panose="02080604020202020204" pitchFamily="34" charset="0"/>
                <a:cs typeface="Arial" panose="02080604020202020204" pitchFamily="34" charset="0"/>
              </a:rPr>
              <a:t>CSS Comments: </a:t>
            </a:r>
            <a:r>
              <a:rPr lang="en-US" dirty="0">
                <a:latin typeface="Arial" panose="02080604020202020204" pitchFamily="34" charset="0"/>
                <a:cs typeface="Arial" panose="02080604020202020204" pitchFamily="34" charset="0"/>
              </a:rPr>
              <a:t>Use /* comment */ to add comments within CSS, which are ignored by the browser.</a:t>
            </a:r>
            <a:endParaRPr lang="en-IN" altLang="en-IN" dirty="0">
              <a:latin typeface="Arial" panose="02080604020202020204" pitchFamily="34" charset="0"/>
              <a:cs typeface="Arial" panose="02080604020202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679381"/>
          </a:xfrm>
        </p:spPr>
        <p:txBody>
          <a:bodyPr numCol="1">
            <a:normAutofit fontScale="90000"/>
          </a:bodyPr>
          <a:lstStyle/>
          <a:p>
            <a:r>
              <a:rPr lang="en-IN" altLang="en-IN" dirty="0"/>
              <a:t>Pseudo Class Selector</a:t>
            </a:r>
            <a:endParaRPr lang="en-IN" altLang="en-IN" dirty="0"/>
          </a:p>
        </p:txBody>
      </p:sp>
      <p:sp>
        <p:nvSpPr>
          <p:cNvPr id="3" name="Content Placeholder 2"/>
          <p:cNvSpPr>
            <a:spLocks noGrp="1"/>
          </p:cNvSpPr>
          <p:nvPr>
            <p:ph idx="1"/>
          </p:nvPr>
        </p:nvSpPr>
        <p:spPr>
          <a:xfrm>
            <a:off x="516835" y="808382"/>
            <a:ext cx="11555895" cy="5503517"/>
          </a:xfrm>
        </p:spPr>
        <p:txBody>
          <a:bodyPr numCol="1">
            <a:normAutofit/>
          </a:bodyPr>
          <a:lstStyle/>
          <a:p>
            <a:pPr algn="just">
              <a:lnSpc>
                <a:spcPct val="150000"/>
              </a:lnSpc>
            </a:pPr>
            <a:r>
              <a:rPr lang="en-US" sz="2400" dirty="0"/>
              <a:t>Pseudo-classes in CSS are used to select and style elements based on their state or position within the document tree, without the need for adding extra classes or JavaScript.</a:t>
            </a:r>
            <a:endParaRPr lang="en-US" sz="2400" dirty="0"/>
          </a:p>
          <a:p>
            <a:pPr algn="just">
              <a:lnSpc>
                <a:spcPct val="150000"/>
              </a:lnSpc>
            </a:pPr>
            <a:r>
              <a:rPr lang="en-US" sz="2400" dirty="0"/>
              <a:t>Pseudo-classes often used along with CSS Selectors by inserting a colon (:) after selector. </a:t>
            </a:r>
            <a:endParaRPr lang="en-US" sz="2400" dirty="0"/>
          </a:p>
          <a:p>
            <a:pPr algn="just">
              <a:lnSpc>
                <a:spcPct val="150000"/>
              </a:lnSpc>
            </a:pPr>
            <a:r>
              <a:rPr lang="en-US" sz="2400" dirty="0"/>
              <a:t>For example a : hover{}, Here selector `a` will selects all the anchor tags in document.</a:t>
            </a:r>
            <a:endParaRPr lang="en-IN" altLang="en-IN" sz="2400" dirty="0"/>
          </a:p>
        </p:txBody>
      </p:sp>
      <p:pic>
        <p:nvPicPr>
          <p:cNvPr id="5" name="Picture 4"/>
          <p:cNvPicPr>
            <a:picLocks noChangeAspect="1"/>
          </p:cNvPicPr>
          <p:nvPr/>
        </p:nvPicPr>
        <p:blipFill>
          <a:blip r:embed="rId1"/>
          <a:stretch>
            <a:fillRect/>
          </a:stretch>
        </p:blipFill>
        <p:spPr>
          <a:xfrm>
            <a:off x="2721053" y="4556993"/>
            <a:ext cx="9351340" cy="211832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Pseudo-Class Hover</a:t>
            </a:r>
            <a:endParaRPr lang="en-IN" altLang="en-IN" dirty="0"/>
          </a:p>
        </p:txBody>
      </p:sp>
      <p:sp>
        <p:nvSpPr>
          <p:cNvPr id="3" name="Content Placeholder 2"/>
          <p:cNvSpPr>
            <a:spLocks noGrp="1"/>
          </p:cNvSpPr>
          <p:nvPr>
            <p:ph idx="1"/>
          </p:nvPr>
        </p:nvSpPr>
        <p:spPr/>
        <p:txBody>
          <a:bodyPr numCol="1">
            <a:normAutofit/>
          </a:bodyPr>
          <a:lstStyle/>
          <a:p>
            <a:pPr algn="just">
              <a:lnSpc>
                <a:spcPct val="100000"/>
              </a:lnSpc>
            </a:pPr>
            <a:r>
              <a:rPr lang="en-US" sz="2400" dirty="0"/>
              <a:t>In CSS, pseudo-class :hover is used to specify mouse hovering state of an element. </a:t>
            </a:r>
            <a:endParaRPr lang="en-US" sz="2400" dirty="0"/>
          </a:p>
          <a:p>
            <a:pPr algn="just">
              <a:lnSpc>
                <a:spcPct val="100000"/>
              </a:lnSpc>
            </a:pPr>
            <a:r>
              <a:rPr lang="en-US" sz="2400" dirty="0"/>
              <a:t>This used to style element while users mouse passes through an element in document.</a:t>
            </a:r>
            <a:endParaRPr lang="en-IN" altLang="en-IN" sz="2400" dirty="0"/>
          </a:p>
        </p:txBody>
      </p:sp>
      <p:pic>
        <p:nvPicPr>
          <p:cNvPr id="5" name="Picture 4"/>
          <p:cNvPicPr>
            <a:picLocks noChangeAspect="1"/>
          </p:cNvPicPr>
          <p:nvPr/>
        </p:nvPicPr>
        <p:blipFill>
          <a:blip r:embed="rId1"/>
          <a:stretch>
            <a:fillRect/>
          </a:stretch>
        </p:blipFill>
        <p:spPr>
          <a:xfrm>
            <a:off x="2023618" y="3695468"/>
            <a:ext cx="8588878" cy="1852503"/>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725230" y="190490"/>
            <a:ext cx="4286607" cy="6397507"/>
          </a:xfrm>
          <a:prstGeom prst="rect">
            <a:avLst/>
          </a:prstGeom>
        </p:spPr>
      </p:pic>
      <p:pic>
        <p:nvPicPr>
          <p:cNvPr id="7" name="Picture 6"/>
          <p:cNvPicPr>
            <a:picLocks noChangeAspect="1"/>
          </p:cNvPicPr>
          <p:nvPr/>
        </p:nvPicPr>
        <p:blipFill>
          <a:blip r:embed="rId2"/>
          <a:stretch>
            <a:fillRect/>
          </a:stretch>
        </p:blipFill>
        <p:spPr>
          <a:xfrm>
            <a:off x="5011837" y="966619"/>
            <a:ext cx="7060480" cy="2079904"/>
          </a:xfrm>
          <a:prstGeom prst="rect">
            <a:avLst/>
          </a:prstGeom>
        </p:spPr>
      </p:pic>
      <p:pic>
        <p:nvPicPr>
          <p:cNvPr id="9" name="Picture 8"/>
          <p:cNvPicPr>
            <a:picLocks noChangeAspect="1"/>
          </p:cNvPicPr>
          <p:nvPr/>
        </p:nvPicPr>
        <p:blipFill rotWithShape="1">
          <a:blip r:embed="rId3"/>
          <a:srcRect l="30474" t="52152" r="30317" b="24207"/>
          <a:stretch>
            <a:fillRect/>
          </a:stretch>
        </p:blipFill>
        <p:spPr>
          <a:xfrm>
            <a:off x="5150733" y="3851235"/>
            <a:ext cx="6921584" cy="2347531"/>
          </a:xfrm>
          <a:prstGeom prst="rect">
            <a:avLst/>
          </a:prstGeom>
        </p:spPr>
      </p:pic>
      <p:sp>
        <p:nvSpPr>
          <p:cNvPr id="10" name="Arrow: Down 9"/>
          <p:cNvSpPr/>
          <p:nvPr/>
        </p:nvSpPr>
        <p:spPr>
          <a:xfrm>
            <a:off x="7639291" y="3006766"/>
            <a:ext cx="428263" cy="84446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IN" altLang="en-IN"/>
          </a:p>
        </p:txBody>
      </p:sp>
      <p:sp>
        <p:nvSpPr>
          <p:cNvPr id="11" name="TextBox 10"/>
          <p:cNvSpPr txBox="1"/>
          <p:nvPr/>
        </p:nvSpPr>
        <p:spPr>
          <a:xfrm>
            <a:off x="8171727" y="3287210"/>
            <a:ext cx="1516283" cy="369332"/>
          </a:xfrm>
          <a:prstGeom prst="rect">
            <a:avLst/>
          </a:prstGeom>
          <a:noFill/>
        </p:spPr>
        <p:txBody>
          <a:bodyPr wrap="square" numCol="1" rtlCol="0">
            <a:spAutoFit/>
          </a:bodyPr>
          <a:lstStyle/>
          <a:p>
            <a:r>
              <a:rPr lang="en-IN" altLang="en-IN" dirty="0"/>
              <a:t>On hover</a:t>
            </a:r>
            <a:endParaRPr lang="en-IN" altLang="en-I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368"/>
            <a:ext cx="10515600" cy="1325563"/>
          </a:xfrm>
        </p:spPr>
        <p:txBody>
          <a:bodyPr numCol="1"/>
          <a:lstStyle/>
          <a:p>
            <a:r>
              <a:rPr lang="en-IN" altLang="en-IN" dirty="0"/>
              <a:t>Pseudo-Class Active</a:t>
            </a:r>
            <a:endParaRPr lang="en-IN" altLang="en-IN" dirty="0"/>
          </a:p>
        </p:txBody>
      </p:sp>
      <p:sp>
        <p:nvSpPr>
          <p:cNvPr id="3" name="Content Placeholder 2"/>
          <p:cNvSpPr>
            <a:spLocks noGrp="1"/>
          </p:cNvSpPr>
          <p:nvPr>
            <p:ph idx="1"/>
          </p:nvPr>
        </p:nvSpPr>
        <p:spPr>
          <a:xfrm>
            <a:off x="838200" y="1825625"/>
            <a:ext cx="10515600" cy="3594514"/>
          </a:xfrm>
        </p:spPr>
        <p:txBody>
          <a:bodyPr numCol="1">
            <a:noAutofit/>
          </a:bodyPr>
          <a:lstStyle/>
          <a:p>
            <a:pPr algn="just">
              <a:lnSpc>
                <a:spcPct val="170000"/>
              </a:lnSpc>
            </a:pPr>
            <a:r>
              <a:rPr lang="en-US" sz="2400" dirty="0"/>
              <a:t>The pseudo-class :active will apply style to an element when user activates the element by clicking or tapping on it. </a:t>
            </a:r>
            <a:endParaRPr lang="en-US" sz="2400" dirty="0"/>
          </a:p>
          <a:p>
            <a:pPr algn="just">
              <a:lnSpc>
                <a:spcPct val="170000"/>
              </a:lnSpc>
            </a:pPr>
            <a:r>
              <a:rPr lang="en-US" sz="2400" dirty="0"/>
              <a:t>This is most commonly used with interactive elements like button and anchor tag, but all the HTML elements can use this pseudo-class.</a:t>
            </a:r>
            <a:endParaRPr lang="en-IN" altLang="en-IN" sz="2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51792" y="120672"/>
            <a:ext cx="5573746" cy="6213867"/>
          </a:xfrm>
          <a:prstGeom prst="rect">
            <a:avLst/>
          </a:prstGeom>
        </p:spPr>
      </p:pic>
      <p:pic>
        <p:nvPicPr>
          <p:cNvPr id="3" name="Picture 2"/>
          <p:cNvPicPr>
            <a:picLocks noChangeAspect="1"/>
          </p:cNvPicPr>
          <p:nvPr/>
        </p:nvPicPr>
        <p:blipFill>
          <a:blip r:embed="rId2"/>
          <a:stretch>
            <a:fillRect/>
          </a:stretch>
        </p:blipFill>
        <p:spPr>
          <a:xfrm>
            <a:off x="5730017" y="2589077"/>
            <a:ext cx="6342713" cy="2229643"/>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Pseudo-Class Focus</a:t>
            </a:r>
            <a:endParaRPr lang="en-IN" altLang="en-IN" dirty="0"/>
          </a:p>
        </p:txBody>
      </p:sp>
      <p:sp>
        <p:nvSpPr>
          <p:cNvPr id="3" name="Content Placeholder 2"/>
          <p:cNvSpPr>
            <a:spLocks noGrp="1"/>
          </p:cNvSpPr>
          <p:nvPr>
            <p:ph idx="1"/>
          </p:nvPr>
        </p:nvSpPr>
        <p:spPr/>
        <p:txBody>
          <a:bodyPr numCol="1">
            <a:normAutofit/>
          </a:bodyPr>
          <a:lstStyle/>
          <a:p>
            <a:pPr algn="just">
              <a:lnSpc>
                <a:spcPct val="150000"/>
              </a:lnSpc>
            </a:pPr>
            <a:r>
              <a:rPr lang="en-US" sz="2400" dirty="0"/>
              <a:t>The </a:t>
            </a:r>
            <a:r>
              <a:rPr lang="en-US" sz="2400" dirty="0" smtClean="0"/>
              <a:t>pseudo-class :focus </a:t>
            </a:r>
            <a:r>
              <a:rPr lang="en-US" sz="2400" dirty="0"/>
              <a:t>will apply style to an element when user focused an element like input tag by clicking on it.</a:t>
            </a:r>
            <a:endParaRPr lang="en-US" sz="2400" dirty="0"/>
          </a:p>
          <a:p>
            <a:pPr algn="just">
              <a:lnSpc>
                <a:spcPct val="150000"/>
              </a:lnSpc>
            </a:pPr>
            <a:r>
              <a:rPr lang="en-US" sz="2400" dirty="0"/>
              <a:t>Before typing text in input element users has to click in input area to enable cursor, this is called focusing.</a:t>
            </a:r>
            <a:endParaRPr lang="en-IN" altLang="en-IN" sz="2400"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91548" y="216673"/>
            <a:ext cx="4698642" cy="5826317"/>
          </a:xfrm>
          <a:prstGeom prst="rect">
            <a:avLst/>
          </a:prstGeom>
        </p:spPr>
      </p:pic>
      <p:pic>
        <p:nvPicPr>
          <p:cNvPr id="3" name="Picture 2"/>
          <p:cNvPicPr>
            <a:picLocks noChangeAspect="1"/>
          </p:cNvPicPr>
          <p:nvPr/>
        </p:nvPicPr>
        <p:blipFill>
          <a:blip r:embed="rId2"/>
          <a:stretch>
            <a:fillRect/>
          </a:stretch>
        </p:blipFill>
        <p:spPr>
          <a:xfrm>
            <a:off x="6014961" y="216673"/>
            <a:ext cx="5633699" cy="3993842"/>
          </a:xfrm>
          <a:prstGeom prst="rect">
            <a:avLst/>
          </a:prstGeom>
        </p:spPr>
      </p:pic>
      <p:pic>
        <p:nvPicPr>
          <p:cNvPr id="4" name="Picture 3"/>
          <p:cNvPicPr>
            <a:picLocks noChangeAspect="1"/>
          </p:cNvPicPr>
          <p:nvPr/>
        </p:nvPicPr>
        <p:blipFill>
          <a:blip r:embed="rId3"/>
          <a:stretch>
            <a:fillRect/>
          </a:stretch>
        </p:blipFill>
        <p:spPr>
          <a:xfrm>
            <a:off x="5039433" y="4439002"/>
            <a:ext cx="3792377" cy="1229253"/>
          </a:xfrm>
          <a:prstGeom prst="rect">
            <a:avLst/>
          </a:prstGeom>
        </p:spPr>
      </p:pic>
      <p:pic>
        <p:nvPicPr>
          <p:cNvPr id="5" name="Picture 4"/>
          <p:cNvPicPr>
            <a:picLocks noChangeAspect="1"/>
          </p:cNvPicPr>
          <p:nvPr/>
        </p:nvPicPr>
        <p:blipFill>
          <a:blip r:embed="rId4"/>
          <a:stretch>
            <a:fillRect/>
          </a:stretch>
        </p:blipFill>
        <p:spPr>
          <a:xfrm>
            <a:off x="8519599" y="5668255"/>
            <a:ext cx="3354751" cy="1057600"/>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pPr algn="ctr" fontAlgn="base"/>
            <a:r>
              <a:rPr lang="en-US" b="1" dirty="0"/>
              <a:t>CSS :visited Pseudo Class</a:t>
            </a:r>
            <a:endParaRPr lang="en-US" b="1" dirty="0"/>
          </a:p>
        </p:txBody>
      </p:sp>
      <p:sp>
        <p:nvSpPr>
          <p:cNvPr id="3" name="Content Placeholder 2"/>
          <p:cNvSpPr>
            <a:spLocks noGrp="1"/>
          </p:cNvSpPr>
          <p:nvPr>
            <p:ph idx="1"/>
          </p:nvPr>
        </p:nvSpPr>
        <p:spPr/>
        <p:txBody>
          <a:bodyPr numCol="1"/>
          <a:lstStyle/>
          <a:p>
            <a:pPr algn="just" fontAlgn="base"/>
            <a:r>
              <a:rPr lang="en-US" dirty="0" smtClean="0"/>
              <a:t>This </a:t>
            </a:r>
            <a:r>
              <a:rPr lang="en-US" dirty="0"/>
              <a:t>pseudo-class is used to select the links which have been already visited by the user. </a:t>
            </a:r>
            <a:endParaRPr lang="en-US" dirty="0"/>
          </a:p>
        </p:txBody>
      </p:sp>
      <p:pic>
        <p:nvPicPr>
          <p:cNvPr id="4" name="Picture 3"/>
          <p:cNvPicPr>
            <a:picLocks noChangeAspect="1"/>
          </p:cNvPicPr>
          <p:nvPr/>
        </p:nvPicPr>
        <p:blipFill>
          <a:blip r:embed="rId1"/>
          <a:stretch>
            <a:fillRect/>
          </a:stretch>
        </p:blipFill>
        <p:spPr>
          <a:xfrm>
            <a:off x="1431235" y="3349487"/>
            <a:ext cx="2450086" cy="936797"/>
          </a:xfrm>
          <a:prstGeom prst="rect">
            <a:avLst/>
          </a:prstGeom>
        </p:spPr>
      </p:pic>
      <p:pic>
        <p:nvPicPr>
          <p:cNvPr id="5" name="Picture 4"/>
          <p:cNvPicPr>
            <a:picLocks noChangeAspect="1"/>
          </p:cNvPicPr>
          <p:nvPr/>
        </p:nvPicPr>
        <p:blipFill>
          <a:blip r:embed="rId2"/>
          <a:stretch>
            <a:fillRect/>
          </a:stretch>
        </p:blipFill>
        <p:spPr>
          <a:xfrm>
            <a:off x="1012054" y="4856572"/>
            <a:ext cx="6998269" cy="953574"/>
          </a:xfrm>
          <a:prstGeom prst="rect">
            <a:avLst/>
          </a:prstGeom>
        </p:spPr>
      </p:pic>
      <p:pic>
        <p:nvPicPr>
          <p:cNvPr id="6" name="Picture 5"/>
          <p:cNvPicPr>
            <a:picLocks noChangeAspect="1"/>
          </p:cNvPicPr>
          <p:nvPr/>
        </p:nvPicPr>
        <p:blipFill>
          <a:blip r:embed="rId3"/>
          <a:stretch>
            <a:fillRect/>
          </a:stretch>
        </p:blipFill>
        <p:spPr>
          <a:xfrm>
            <a:off x="7081232" y="3079784"/>
            <a:ext cx="4865603" cy="542507"/>
          </a:xfrm>
          <a:prstGeom prst="rect">
            <a:avLst/>
          </a:prstGeom>
        </p:spPr>
      </p:pic>
      <p:pic>
        <p:nvPicPr>
          <p:cNvPr id="7" name="Picture 6"/>
          <p:cNvPicPr>
            <a:picLocks noChangeAspect="1"/>
          </p:cNvPicPr>
          <p:nvPr/>
        </p:nvPicPr>
        <p:blipFill>
          <a:blip r:embed="rId4"/>
          <a:stretch>
            <a:fillRect/>
          </a:stretch>
        </p:blipFill>
        <p:spPr>
          <a:xfrm>
            <a:off x="7320883" y="3925089"/>
            <a:ext cx="4032917" cy="534979"/>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numCol="1"/>
          <a:lstStyle/>
          <a:p>
            <a:r>
              <a:rPr lang="en-IN" altLang="en-IN" dirty="0"/>
              <a:t>Pseudo Element Selector</a:t>
            </a:r>
            <a:endParaRPr lang="en-IN" altLang="en-IN" dirty="0"/>
          </a:p>
        </p:txBody>
      </p:sp>
      <p:sp>
        <p:nvSpPr>
          <p:cNvPr id="3" name="Content Placeholder 2"/>
          <p:cNvSpPr>
            <a:spLocks noGrp="1"/>
          </p:cNvSpPr>
          <p:nvPr>
            <p:ph idx="1"/>
          </p:nvPr>
        </p:nvSpPr>
        <p:spPr/>
        <p:txBody>
          <a:bodyPr numCol="1">
            <a:normAutofit/>
          </a:bodyPr>
          <a:lstStyle/>
          <a:p>
            <a:pPr algn="just"/>
            <a:r>
              <a:rPr lang="en-US" dirty="0"/>
              <a:t>A pseudo-element selector is used to style a specific part of an element rather than the element itself.</a:t>
            </a:r>
            <a:endParaRPr lang="en-US" dirty="0"/>
          </a:p>
          <a:p>
            <a:pPr algn="just"/>
            <a:r>
              <a:rPr lang="en-US" dirty="0"/>
              <a:t>For example, first letter of some paragraphs is larger than rest of letters.</a:t>
            </a:r>
            <a:endParaRPr lang="en-US" dirty="0"/>
          </a:p>
          <a:p>
            <a:pPr algn="just"/>
            <a:r>
              <a:rPr lang="en-US" dirty="0"/>
              <a:t>Pseudo-elements are denoted by a double colon (::) notation.</a:t>
            </a:r>
            <a:endParaRPr lang="en-IN" altLang="en-IN" dirty="0"/>
          </a:p>
        </p:txBody>
      </p:sp>
      <p:pic>
        <p:nvPicPr>
          <p:cNvPr id="5" name="Picture 4"/>
          <p:cNvPicPr>
            <a:picLocks noChangeAspect="1"/>
          </p:cNvPicPr>
          <p:nvPr/>
        </p:nvPicPr>
        <p:blipFill>
          <a:blip r:embed="rId1"/>
          <a:stretch>
            <a:fillRect/>
          </a:stretch>
        </p:blipFill>
        <p:spPr>
          <a:xfrm>
            <a:off x="1899339" y="4258664"/>
            <a:ext cx="8968111" cy="1759499"/>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809" y="291549"/>
            <a:ext cx="11542643" cy="7232749"/>
          </a:xfrm>
          <a:prstGeom prst="rect">
            <a:avLst/>
          </a:prstGeom>
        </p:spPr>
        <p:txBody>
          <a:bodyPr wrap="square" numCol="1">
            <a:spAutoFit/>
          </a:bodyPr>
          <a:lstStyle/>
          <a:p>
            <a:pPr algn="just" fontAlgn="base"/>
            <a:r>
              <a:rPr lang="en-US" sz="2800" b="1" dirty="0">
                <a:solidFill>
                  <a:srgbClr val="273239"/>
                </a:solidFill>
                <a:latin typeface="Times New Roman" panose="02020603050405020304" pitchFamily="18" charset="0"/>
                <a:cs typeface="Times New Roman" panose="02020603050405020304" pitchFamily="18" charset="0"/>
              </a:rPr>
              <a:t>1. CSS ::first-line Pseudo Element</a:t>
            </a:r>
            <a:endParaRPr lang="en-US" sz="2800" b="1" dirty="0">
              <a:solidFill>
                <a:srgbClr val="273239"/>
              </a:solidFill>
              <a:latin typeface="Times New Roman" panose="02020603050405020304" pitchFamily="18" charset="0"/>
              <a:cs typeface="Times New Roman" panose="02020603050405020304" pitchFamily="18" charset="0"/>
            </a:endParaRPr>
          </a:p>
          <a:p>
            <a:pPr algn="just" fontAlgn="base"/>
            <a:r>
              <a:rPr lang="en-US" sz="2400" dirty="0">
                <a:solidFill>
                  <a:srgbClr val="273239"/>
                </a:solidFill>
                <a:latin typeface="Times New Roman" panose="02020603050405020304" pitchFamily="18" charset="0"/>
                <a:cs typeface="Times New Roman" panose="02020603050405020304" pitchFamily="18" charset="0"/>
              </a:rPr>
              <a:t>Applies styles to the first line of a block-level element. Note that the length of the first line depends on many factors, including the width of the element, the width of the document, and the font size of the text. Note that only a few properties are applied for first-line pseudo-element like font properties, color properties, background properties, word-spacing, letter-spacing, text-decoration, vertical-align, text-transform, line-height, clear, etc</a:t>
            </a:r>
            <a:r>
              <a:rPr lang="en-US" sz="2400" dirty="0" smtClean="0">
                <a:solidFill>
                  <a:srgbClr val="273239"/>
                </a:solidFill>
                <a:latin typeface="Times New Roman" panose="02020603050405020304" pitchFamily="18" charset="0"/>
                <a:cs typeface="Times New Roman" panose="02020603050405020304" pitchFamily="18" charset="0"/>
              </a:rPr>
              <a:t>.</a:t>
            </a:r>
            <a:endParaRPr lang="en-US" sz="2400" dirty="0" smtClean="0">
              <a:solidFill>
                <a:srgbClr val="273239"/>
              </a:solidFill>
              <a:latin typeface="Times New Roman" panose="02020603050405020304" pitchFamily="18" charset="0"/>
              <a:cs typeface="Times New Roman" panose="02020603050405020304" pitchFamily="18" charset="0"/>
            </a:endParaRPr>
          </a:p>
          <a:p>
            <a:pPr algn="just" fontAlgn="base"/>
            <a:endParaRPr lang="en-US" sz="2400" b="0" i="0" dirty="0">
              <a:solidFill>
                <a:srgbClr val="273239"/>
              </a:solidFill>
              <a:effectLst/>
              <a:latin typeface="Times New Roman" panose="02020603050405020304" pitchFamily="18" charset="0"/>
              <a:cs typeface="Times New Roman" panose="02020603050405020304" pitchFamily="18" charset="0"/>
            </a:endParaRPr>
          </a:p>
          <a:p>
            <a:pPr algn="just" fontAlgn="base"/>
            <a:r>
              <a:rPr lang="en-US" sz="2800" b="1" dirty="0">
                <a:latin typeface="Times New Roman" panose="02020603050405020304" pitchFamily="18" charset="0"/>
                <a:cs typeface="Times New Roman" panose="02020603050405020304" pitchFamily="18" charset="0"/>
              </a:rPr>
              <a:t>2. CSS ::first-letter Pseudo Element</a:t>
            </a:r>
            <a:endParaRPr lang="en-US" sz="2800" b="1" dirty="0">
              <a:latin typeface="Times New Roman" panose="02020603050405020304" pitchFamily="18" charset="0"/>
              <a:cs typeface="Times New Roman" panose="02020603050405020304" pitchFamily="18" charset="0"/>
            </a:endParaRPr>
          </a:p>
          <a:p>
            <a:pPr algn="just" fontAlgn="base"/>
            <a:r>
              <a:rPr lang="en-US" sz="2400" dirty="0">
                <a:latin typeface="Times New Roman" panose="02020603050405020304" pitchFamily="18" charset="0"/>
                <a:cs typeface="Times New Roman" panose="02020603050405020304" pitchFamily="18" charset="0"/>
              </a:rPr>
              <a:t>Applies styles to the first letter of the first line of a block-level element, but only when not preceded by other content (such as images or inline tables). Note that only a few properties are applied for first-letter pseudo-element like font properties, color properties, background properties, word-spacing, letter-spacing, text-decoration, vertical-align, text-transform, line-height, clear, etc</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fontAlgn="base"/>
            <a:endParaRPr lang="en-US" sz="2400" dirty="0">
              <a:latin typeface="Times New Roman" panose="02020603050405020304" pitchFamily="18" charset="0"/>
              <a:cs typeface="Times New Roman" panose="02020603050405020304" pitchFamily="18" charset="0"/>
            </a:endParaRPr>
          </a:p>
          <a:p>
            <a:pPr algn="just" fontAlgn="base"/>
            <a:r>
              <a:rPr lang="en-US" sz="2800" b="1" dirty="0">
                <a:latin typeface="Times New Roman" panose="02020603050405020304" pitchFamily="18" charset="0"/>
                <a:cs typeface="Times New Roman" panose="02020603050405020304" pitchFamily="18" charset="0"/>
              </a:rPr>
              <a:t>3. CSS ::before Pseudo Element</a:t>
            </a:r>
            <a:endParaRPr lang="en-US" sz="2800" b="1" dirty="0">
              <a:latin typeface="Times New Roman" panose="02020603050405020304" pitchFamily="18" charset="0"/>
              <a:cs typeface="Times New Roman" panose="02020603050405020304" pitchFamily="18" charset="0"/>
            </a:endParaRPr>
          </a:p>
          <a:p>
            <a:pPr algn="just" fontAlgn="base"/>
            <a:r>
              <a:rPr lang="en-US" sz="2400" dirty="0">
                <a:latin typeface="Times New Roman" panose="02020603050405020304" pitchFamily="18" charset="0"/>
                <a:cs typeface="Times New Roman" panose="02020603050405020304" pitchFamily="18" charset="0"/>
              </a:rPr>
              <a:t>Creates a pseudo-element that is the first child of the selected element. It is often used to add cosmetic content to an element with the content property. It is inline by default.</a:t>
            </a:r>
            <a:endParaRPr lang="en-US" sz="2400" dirty="0">
              <a:latin typeface="Times New Roman" panose="02020603050405020304" pitchFamily="18" charset="0"/>
              <a:cs typeface="Times New Roman" panose="02020603050405020304" pitchFamily="18" charset="0"/>
            </a:endParaRPr>
          </a:p>
          <a:p>
            <a:pPr fontAlgn="base"/>
            <a:endParaRPr lang="en-US" sz="2400" dirty="0">
              <a:latin typeface="Times New Roman" panose="02020603050405020304" pitchFamily="18" charset="0"/>
              <a:cs typeface="Times New Roman" panose="02020603050405020304" pitchFamily="18" charset="0"/>
            </a:endParaRPr>
          </a:p>
          <a:p>
            <a:pPr algn="just" fontAlgn="base"/>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tretch>
            <a:fillRect/>
          </a:stretch>
        </p:blipFill>
        <p:spPr>
          <a:xfrm>
            <a:off x="808383" y="305888"/>
            <a:ext cx="3925925" cy="6399999"/>
          </a:xfrm>
          <a:prstGeom prst="rect">
            <a:avLst/>
          </a:prstGeom>
        </p:spPr>
      </p:pic>
      <p:pic>
        <p:nvPicPr>
          <p:cNvPr id="4" name="Picture 3"/>
          <p:cNvPicPr>
            <a:picLocks noChangeAspect="1"/>
          </p:cNvPicPr>
          <p:nvPr/>
        </p:nvPicPr>
        <p:blipFill>
          <a:blip r:embed="rId2"/>
          <a:stretch>
            <a:fillRect/>
          </a:stretch>
        </p:blipFill>
        <p:spPr>
          <a:xfrm>
            <a:off x="5633399" y="1773492"/>
            <a:ext cx="6173061" cy="3258005"/>
          </a:xfrm>
          <a:prstGeom prst="rect">
            <a:avLst/>
          </a:prstGeom>
        </p:spPr>
      </p:pic>
      <p:sp>
        <p:nvSpPr>
          <p:cNvPr id="5" name="Rectangle 4"/>
          <p:cNvSpPr/>
          <p:nvPr/>
        </p:nvSpPr>
        <p:spPr>
          <a:xfrm>
            <a:off x="6032760" y="305888"/>
            <a:ext cx="1451038" cy="461665"/>
          </a:xfrm>
          <a:prstGeom prst="rect">
            <a:avLst/>
          </a:prstGeom>
        </p:spPr>
        <p:txBody>
          <a:bodyPr wrap="none" numCol="1">
            <a:spAutoFit/>
          </a:bodyPr>
          <a:lstStyle/>
          <a:p>
            <a:r>
              <a:rPr lang="en-US" sz="2400" b="1" dirty="0">
                <a:latin typeface="Arial" panose="02080604020202020204" pitchFamily="34" charset="0"/>
              </a:rPr>
              <a:t>Example</a:t>
            </a:r>
            <a:endParaRPr lang="en-IN" altLang="en-IN" sz="2400" b="1"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4557" y="198783"/>
            <a:ext cx="11502886" cy="5447645"/>
          </a:xfrm>
          <a:prstGeom prst="rect">
            <a:avLst/>
          </a:prstGeom>
        </p:spPr>
        <p:txBody>
          <a:bodyPr wrap="square" numCol="1">
            <a:spAutoFit/>
          </a:bodyPr>
          <a:lstStyle/>
          <a:p>
            <a:pPr algn="just" fontAlgn="base"/>
            <a:r>
              <a:rPr lang="en-US" sz="2800" b="1" dirty="0">
                <a:solidFill>
                  <a:srgbClr val="273239"/>
                </a:solidFill>
                <a:latin typeface="Times New Roman" panose="02020603050405020304" pitchFamily="18" charset="0"/>
                <a:cs typeface="Times New Roman" panose="02020603050405020304" pitchFamily="18" charset="0"/>
              </a:rPr>
              <a:t>4. CSS ::after Pseudo Element</a:t>
            </a:r>
            <a:endParaRPr lang="en-US" sz="2800" b="1" dirty="0">
              <a:solidFill>
                <a:srgbClr val="273239"/>
              </a:solidFill>
              <a:latin typeface="Times New Roman" panose="02020603050405020304" pitchFamily="18" charset="0"/>
              <a:cs typeface="Times New Roman" panose="02020603050405020304" pitchFamily="18" charset="0"/>
            </a:endParaRPr>
          </a:p>
          <a:p>
            <a:pPr algn="just" fontAlgn="base"/>
            <a:r>
              <a:rPr lang="en-US" sz="2400" dirty="0">
                <a:solidFill>
                  <a:srgbClr val="273239"/>
                </a:solidFill>
                <a:latin typeface="Times New Roman" panose="02020603050405020304" pitchFamily="18" charset="0"/>
                <a:cs typeface="Times New Roman" panose="02020603050405020304" pitchFamily="18" charset="0"/>
              </a:rPr>
              <a:t>Creates a pseudo-element that is the last child of the selected element. It is often used to add cosmetic content to an element with the content property. It is inline by default</a:t>
            </a:r>
            <a:r>
              <a:rPr lang="en-US" sz="2400" dirty="0" smtClean="0">
                <a:solidFill>
                  <a:srgbClr val="273239"/>
                </a:solidFill>
                <a:latin typeface="Times New Roman" panose="02020603050405020304" pitchFamily="18" charset="0"/>
                <a:cs typeface="Times New Roman" panose="02020603050405020304" pitchFamily="18" charset="0"/>
              </a:rPr>
              <a:t>.</a:t>
            </a:r>
            <a:endParaRPr lang="en-US" sz="2400" dirty="0" smtClean="0">
              <a:solidFill>
                <a:srgbClr val="273239"/>
              </a:solidFill>
              <a:latin typeface="Times New Roman" panose="02020603050405020304" pitchFamily="18" charset="0"/>
              <a:cs typeface="Times New Roman" panose="02020603050405020304" pitchFamily="18" charset="0"/>
            </a:endParaRPr>
          </a:p>
          <a:p>
            <a:pPr algn="just" fontAlgn="base"/>
            <a:endParaRPr lang="en-US" sz="2400" b="0" i="0" dirty="0">
              <a:solidFill>
                <a:srgbClr val="273239"/>
              </a:solidFill>
              <a:effectLst/>
              <a:latin typeface="Times New Roman" panose="02020603050405020304" pitchFamily="18" charset="0"/>
              <a:cs typeface="Times New Roman" panose="02020603050405020304" pitchFamily="18" charset="0"/>
            </a:endParaRPr>
          </a:p>
          <a:p>
            <a:pPr fontAlgn="base"/>
            <a:r>
              <a:rPr lang="en-US" sz="2800" b="1" dirty="0">
                <a:latin typeface="Times New Roman" panose="02020603050405020304" pitchFamily="18" charset="0"/>
                <a:cs typeface="Times New Roman" panose="02020603050405020304" pitchFamily="18" charset="0"/>
              </a:rPr>
              <a:t>5. CSS ::marker Pseudo Element</a:t>
            </a:r>
            <a:endParaRPr lang="en-US" sz="2800" b="1" dirty="0">
              <a:latin typeface="Times New Roman" panose="02020603050405020304" pitchFamily="18" charset="0"/>
              <a:cs typeface="Times New Roman" panose="02020603050405020304" pitchFamily="18" charset="0"/>
            </a:endParaRPr>
          </a:p>
          <a:p>
            <a:pPr fontAlgn="base"/>
            <a:r>
              <a:rPr lang="en-US" sz="2400" dirty="0">
                <a:latin typeface="Times New Roman" panose="02020603050405020304" pitchFamily="18" charset="0"/>
                <a:cs typeface="Times New Roman" panose="02020603050405020304" pitchFamily="18" charset="0"/>
              </a:rPr>
              <a:t>Selects the marker box of a list item, which typically contains a bullet or number. It works on any element or pseudo-element set to display: list-item, such as the &lt;li&gt; and &lt;summary&gt; elements</a:t>
            </a:r>
            <a:r>
              <a:rPr lang="en-US"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fontAlgn="base"/>
            <a:endParaRPr lang="en-US" sz="2400" dirty="0">
              <a:latin typeface="Times New Roman" panose="02020603050405020304" pitchFamily="18" charset="0"/>
              <a:cs typeface="Times New Roman" panose="02020603050405020304" pitchFamily="18" charset="0"/>
            </a:endParaRPr>
          </a:p>
          <a:p>
            <a:pPr algn="just" fontAlgn="base"/>
            <a:r>
              <a:rPr lang="en-US" sz="2800" b="1" dirty="0">
                <a:latin typeface="Times New Roman" panose="02020603050405020304" pitchFamily="18" charset="0"/>
                <a:cs typeface="Times New Roman" panose="02020603050405020304" pitchFamily="18" charset="0"/>
              </a:rPr>
              <a:t>6. CSS ::selection Pseudo Element</a:t>
            </a:r>
            <a:endParaRPr lang="en-US" sz="2800" b="1" dirty="0">
              <a:latin typeface="Times New Roman" panose="02020603050405020304" pitchFamily="18" charset="0"/>
              <a:cs typeface="Times New Roman" panose="02020603050405020304" pitchFamily="18" charset="0"/>
            </a:endParaRPr>
          </a:p>
          <a:p>
            <a:pPr algn="just" fontAlgn="base"/>
            <a:r>
              <a:rPr lang="en-US" sz="2400" dirty="0">
                <a:latin typeface="Times New Roman" panose="02020603050405020304" pitchFamily="18" charset="0"/>
                <a:cs typeface="Times New Roman" panose="02020603050405020304" pitchFamily="18" charset="0"/>
              </a:rPr>
              <a:t>Applies styles to the part of a document that has been highlighted by the user such as clicking and dragging the mouse across the text.</a:t>
            </a:r>
            <a:endParaRPr lang="en-US" sz="2400" dirty="0">
              <a:latin typeface="Times New Roman" panose="02020603050405020304" pitchFamily="18" charset="0"/>
              <a:cs typeface="Times New Roman" panose="02020603050405020304" pitchFamily="18" charset="0"/>
            </a:endParaRPr>
          </a:p>
          <a:p>
            <a:pPr fontAlgn="base"/>
            <a:endParaRPr lang="en-US" sz="2400" dirty="0">
              <a:latin typeface="Times New Roman" panose="02020603050405020304" pitchFamily="18" charset="0"/>
              <a:cs typeface="Times New Roman" panose="02020603050405020304" pitchFamily="18" charset="0"/>
            </a:endParaRPr>
          </a:p>
          <a:p>
            <a:pPr algn="just" fontAlgn="base"/>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endParaRPr lang="en-IN" altLang="en-IN"/>
          </a:p>
        </p:txBody>
      </p:sp>
      <p:pic>
        <p:nvPicPr>
          <p:cNvPr id="7" name="Content Placeholder 6"/>
          <p:cNvPicPr>
            <a:picLocks noGrp="1" noChangeAspect="1"/>
          </p:cNvPicPr>
          <p:nvPr>
            <p:ph idx="1"/>
          </p:nvPr>
        </p:nvPicPr>
        <p:blipFill>
          <a:blip r:embed="rId1"/>
          <a:stretch>
            <a:fillRect/>
          </a:stretch>
        </p:blipFill>
        <p:spPr>
          <a:xfrm>
            <a:off x="6933237" y="3069492"/>
            <a:ext cx="5086368" cy="719016"/>
          </a:xfrm>
        </p:spPr>
      </p:pic>
      <p:pic>
        <p:nvPicPr>
          <p:cNvPr id="5" name="Picture 4"/>
          <p:cNvPicPr>
            <a:picLocks noChangeAspect="1"/>
          </p:cNvPicPr>
          <p:nvPr/>
        </p:nvPicPr>
        <p:blipFill>
          <a:blip r:embed="rId2"/>
          <a:stretch>
            <a:fillRect/>
          </a:stretch>
        </p:blipFill>
        <p:spPr>
          <a:xfrm>
            <a:off x="838200" y="162420"/>
            <a:ext cx="5909841" cy="6014543"/>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stretch>
            <a:fillRect/>
          </a:stretch>
        </p:blipFill>
        <p:spPr>
          <a:xfrm>
            <a:off x="6202018" y="417158"/>
            <a:ext cx="5700529" cy="2736860"/>
          </a:xfrm>
          <a:prstGeom prst="rect">
            <a:avLst/>
          </a:prstGeom>
        </p:spPr>
      </p:pic>
      <p:pic>
        <p:nvPicPr>
          <p:cNvPr id="6" name="Picture 5"/>
          <p:cNvPicPr>
            <a:picLocks noChangeAspect="1"/>
          </p:cNvPicPr>
          <p:nvPr/>
        </p:nvPicPr>
        <p:blipFill>
          <a:blip r:embed="rId2"/>
          <a:stretch>
            <a:fillRect/>
          </a:stretch>
        </p:blipFill>
        <p:spPr>
          <a:xfrm>
            <a:off x="218473" y="93722"/>
            <a:ext cx="5386924" cy="5140887"/>
          </a:xfrm>
          <a:prstGeom prst="rect">
            <a:avLst/>
          </a:prstGeom>
        </p:spPr>
      </p:pic>
      <p:pic>
        <p:nvPicPr>
          <p:cNvPr id="7" name="Picture 6"/>
          <p:cNvPicPr>
            <a:picLocks noChangeAspect="1"/>
          </p:cNvPicPr>
          <p:nvPr/>
        </p:nvPicPr>
        <p:blipFill>
          <a:blip r:embed="rId3"/>
          <a:stretch>
            <a:fillRect/>
          </a:stretch>
        </p:blipFill>
        <p:spPr>
          <a:xfrm>
            <a:off x="4506583" y="4280454"/>
            <a:ext cx="7146565" cy="1410192"/>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51792" y="145437"/>
            <a:ext cx="5512904" cy="5167448"/>
          </a:xfrm>
          <a:prstGeom prst="rect">
            <a:avLst/>
          </a:prstGeom>
        </p:spPr>
      </p:pic>
      <p:pic>
        <p:nvPicPr>
          <p:cNvPr id="3" name="Picture 2"/>
          <p:cNvPicPr>
            <a:picLocks noChangeAspect="1"/>
          </p:cNvPicPr>
          <p:nvPr/>
        </p:nvPicPr>
        <p:blipFill>
          <a:blip r:embed="rId2"/>
          <a:stretch>
            <a:fillRect/>
          </a:stretch>
        </p:blipFill>
        <p:spPr>
          <a:xfrm>
            <a:off x="7055787" y="506685"/>
            <a:ext cx="3810996" cy="2389434"/>
          </a:xfrm>
          <a:prstGeom prst="rect">
            <a:avLst/>
          </a:prstGeom>
        </p:spPr>
      </p:pic>
      <p:pic>
        <p:nvPicPr>
          <p:cNvPr id="4" name="Picture 3"/>
          <p:cNvPicPr>
            <a:picLocks noChangeAspect="1"/>
          </p:cNvPicPr>
          <p:nvPr/>
        </p:nvPicPr>
        <p:blipFill>
          <a:blip r:embed="rId3"/>
          <a:stretch>
            <a:fillRect/>
          </a:stretch>
        </p:blipFill>
        <p:spPr>
          <a:xfrm>
            <a:off x="5964217" y="4092942"/>
            <a:ext cx="4239217" cy="1667108"/>
          </a:xfrm>
          <a:prstGeom prst="rect">
            <a:avLst/>
          </a:prstGeom>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238539" y="154427"/>
            <a:ext cx="5434494" cy="5249826"/>
          </a:xfrm>
          <a:prstGeom prst="rect">
            <a:avLst/>
          </a:prstGeom>
        </p:spPr>
      </p:pic>
      <p:pic>
        <p:nvPicPr>
          <p:cNvPr id="3" name="Picture 2"/>
          <p:cNvPicPr>
            <a:picLocks noChangeAspect="1"/>
          </p:cNvPicPr>
          <p:nvPr/>
        </p:nvPicPr>
        <p:blipFill>
          <a:blip r:embed="rId2"/>
          <a:stretch>
            <a:fillRect/>
          </a:stretch>
        </p:blipFill>
        <p:spPr>
          <a:xfrm>
            <a:off x="6645075" y="305315"/>
            <a:ext cx="5198683" cy="3696842"/>
          </a:xfrm>
          <a:prstGeom prst="rect">
            <a:avLst/>
          </a:prstGeom>
        </p:spPr>
      </p:pic>
      <p:pic>
        <p:nvPicPr>
          <p:cNvPr id="4" name="Picture 3"/>
          <p:cNvPicPr>
            <a:picLocks noChangeAspect="1"/>
          </p:cNvPicPr>
          <p:nvPr/>
        </p:nvPicPr>
        <p:blipFill>
          <a:blip r:embed="rId3"/>
          <a:stretch>
            <a:fillRect/>
          </a:stretch>
        </p:blipFill>
        <p:spPr>
          <a:xfrm>
            <a:off x="5623387" y="4123269"/>
            <a:ext cx="6220371" cy="1280984"/>
          </a:xfrm>
          <a:prstGeom prst="rect">
            <a:avLst/>
          </a:prstGeom>
        </p:spPr>
      </p:pic>
      <p:pic>
        <p:nvPicPr>
          <p:cNvPr id="5" name="Picture 4"/>
          <p:cNvPicPr>
            <a:picLocks noChangeAspect="1"/>
          </p:cNvPicPr>
          <p:nvPr/>
        </p:nvPicPr>
        <p:blipFill>
          <a:blip r:embed="rId4"/>
          <a:stretch>
            <a:fillRect/>
          </a:stretch>
        </p:blipFill>
        <p:spPr>
          <a:xfrm>
            <a:off x="5858538" y="5525365"/>
            <a:ext cx="5325218" cy="1086002"/>
          </a:xfrm>
          <a:prstGeom prst="rect">
            <a:avLst/>
          </a:prstGeom>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3334"/>
            <a:ext cx="10515600" cy="549275"/>
          </a:xfrm>
        </p:spPr>
        <p:txBody>
          <a:bodyPr numCol="1">
            <a:normAutofit fontScale="90000"/>
          </a:bodyPr>
          <a:lstStyle/>
          <a:p>
            <a:pPr algn="ctr" fontAlgn="base"/>
            <a:r>
              <a:rPr lang="en-IN" altLang="en-IN" b="1" dirty="0"/>
              <a:t>CSS Attribute Selector</a:t>
            </a:r>
            <a:endParaRPr lang="en-IN" altLang="en-IN" b="1" dirty="0"/>
          </a:p>
        </p:txBody>
      </p:sp>
      <p:sp>
        <p:nvSpPr>
          <p:cNvPr id="3" name="Content Placeholder 2"/>
          <p:cNvSpPr>
            <a:spLocks noGrp="1"/>
          </p:cNvSpPr>
          <p:nvPr>
            <p:ph idx="1"/>
          </p:nvPr>
        </p:nvSpPr>
        <p:spPr>
          <a:xfrm>
            <a:off x="331304" y="874642"/>
            <a:ext cx="11569148" cy="5671931"/>
          </a:xfrm>
        </p:spPr>
        <p:txBody>
          <a:bodyPr numCol="1">
            <a:normAutofit/>
          </a:bodyPr>
          <a:lstStyle/>
          <a:p>
            <a:pPr algn="just"/>
            <a:r>
              <a:rPr lang="en-US" sz="2400" dirty="0"/>
              <a:t>The</a:t>
            </a:r>
            <a:r>
              <a:rPr lang="en-US" sz="2400" b="1" dirty="0"/>
              <a:t> CSS Attribute Selector</a:t>
            </a:r>
            <a:r>
              <a:rPr lang="en-US" sz="2400" dirty="0"/>
              <a:t> allows you to target elements based on their specific attributes or attribute values. </a:t>
            </a:r>
            <a:endParaRPr lang="en-US" sz="2400" dirty="0"/>
          </a:p>
          <a:p>
            <a:pPr algn="just"/>
            <a:r>
              <a:rPr lang="en-US" sz="2400" dirty="0"/>
              <a:t>This selector enhances the precision and efficiency of your CSS, enabling you to apply styles to elements that share common attributes.</a:t>
            </a:r>
            <a:endParaRPr lang="en-US" sz="2400" dirty="0"/>
          </a:p>
          <a:p>
            <a:pPr algn="just"/>
            <a:r>
              <a:rPr lang="en-US" sz="2400" dirty="0"/>
              <a:t> By leveraging attribute selectors, you can maintain a more organized and scalable CSS codebase.</a:t>
            </a:r>
            <a:endParaRPr lang="en-US" sz="2400" dirty="0"/>
          </a:p>
        </p:txBody>
      </p:sp>
      <p:pic>
        <p:nvPicPr>
          <p:cNvPr id="4" name="Picture 3"/>
          <p:cNvPicPr>
            <a:picLocks noChangeAspect="1"/>
          </p:cNvPicPr>
          <p:nvPr/>
        </p:nvPicPr>
        <p:blipFill>
          <a:blip r:embed="rId1"/>
          <a:stretch>
            <a:fillRect/>
          </a:stretch>
        </p:blipFill>
        <p:spPr>
          <a:xfrm>
            <a:off x="4452730" y="3039739"/>
            <a:ext cx="2570922" cy="3718867"/>
          </a:xfrm>
          <a:prstGeom prst="rect">
            <a:avLst/>
          </a:prstGeom>
        </p:spPr>
      </p:pic>
      <p:sp>
        <p:nvSpPr>
          <p:cNvPr id="5" name="Rectangle 4"/>
          <p:cNvSpPr/>
          <p:nvPr/>
        </p:nvSpPr>
        <p:spPr>
          <a:xfrm>
            <a:off x="1690747" y="3946700"/>
            <a:ext cx="1297150" cy="461665"/>
          </a:xfrm>
          <a:prstGeom prst="rect">
            <a:avLst/>
          </a:prstGeom>
        </p:spPr>
        <p:txBody>
          <a:bodyPr wrap="none" numCol="1">
            <a:spAutoFit/>
          </a:bodyPr>
          <a:lstStyle/>
          <a:p>
            <a:pPr fontAlgn="base"/>
            <a:r>
              <a:rPr lang="en-IN" altLang="en-IN" sz="2400" b="1" dirty="0">
                <a:solidFill>
                  <a:srgbClr val="273239"/>
                </a:solidFill>
                <a:latin typeface="Nunito"/>
              </a:rPr>
              <a:t>Syntax:</a:t>
            </a:r>
            <a:endParaRPr lang="en-IN" altLang="en-IN" sz="2400" b="1" i="0" dirty="0">
              <a:solidFill>
                <a:srgbClr val="273239"/>
              </a:solidFill>
              <a:effectLst/>
              <a:latin typeface="Nunito"/>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32435"/>
            <a:ext cx="10515600" cy="5644528"/>
          </a:xfrm>
        </p:spPr>
        <p:txBody>
          <a:bodyPr numCol="1">
            <a:noAutofit/>
          </a:bodyPr>
          <a:lstStyle/>
          <a:p>
            <a:pPr algn="just">
              <a:lnSpc>
                <a:spcPct val="150000"/>
              </a:lnSpc>
            </a:pPr>
            <a:r>
              <a:rPr lang="en-US" sz="1700" dirty="0">
                <a:solidFill>
                  <a:srgbClr val="FF0000"/>
                </a:solidFill>
              </a:rPr>
              <a:t>[</a:t>
            </a:r>
            <a:r>
              <a:rPr lang="en-US" sz="1700" dirty="0" err="1">
                <a:solidFill>
                  <a:srgbClr val="FF0000"/>
                </a:solidFill>
              </a:rPr>
              <a:t>attr</a:t>
            </a:r>
            <a:r>
              <a:rPr lang="en-US" sz="1700" dirty="0">
                <a:solidFill>
                  <a:srgbClr val="FF0000"/>
                </a:solidFill>
              </a:rPr>
              <a:t>]  </a:t>
            </a:r>
            <a:r>
              <a:rPr lang="en-US" sz="1700" dirty="0"/>
              <a:t>Represents elements with an attribute name of </a:t>
            </a:r>
            <a:r>
              <a:rPr lang="en-US" sz="1700" dirty="0" err="1"/>
              <a:t>attr</a:t>
            </a:r>
            <a:r>
              <a:rPr lang="en-US" sz="1700" dirty="0"/>
              <a:t>.</a:t>
            </a:r>
            <a:endParaRPr lang="en-US" sz="1700" dirty="0"/>
          </a:p>
          <a:p>
            <a:pPr algn="just">
              <a:lnSpc>
                <a:spcPct val="150000"/>
              </a:lnSpc>
            </a:pPr>
            <a:r>
              <a:rPr lang="en-US" sz="1700" dirty="0">
                <a:solidFill>
                  <a:srgbClr val="FF0000"/>
                </a:solidFill>
              </a:rPr>
              <a:t>[</a:t>
            </a:r>
            <a:r>
              <a:rPr lang="en-US" sz="1700" dirty="0" err="1">
                <a:solidFill>
                  <a:srgbClr val="FF0000"/>
                </a:solidFill>
              </a:rPr>
              <a:t>attr</a:t>
            </a:r>
            <a:r>
              <a:rPr lang="en-US" sz="1700" dirty="0">
                <a:solidFill>
                  <a:srgbClr val="FF0000"/>
                </a:solidFill>
              </a:rPr>
              <a:t>=value]  </a:t>
            </a:r>
            <a:r>
              <a:rPr lang="en-US" sz="1700" dirty="0"/>
              <a:t>Represents elements with an attribute name of </a:t>
            </a:r>
            <a:r>
              <a:rPr lang="en-US" sz="1700" dirty="0" err="1"/>
              <a:t>attr</a:t>
            </a:r>
            <a:r>
              <a:rPr lang="en-US" sz="1700" dirty="0"/>
              <a:t> whose value is exactly value.</a:t>
            </a:r>
            <a:endParaRPr lang="en-US" sz="1700" dirty="0"/>
          </a:p>
          <a:p>
            <a:pPr algn="just">
              <a:lnSpc>
                <a:spcPct val="150000"/>
              </a:lnSpc>
            </a:pPr>
            <a:r>
              <a:rPr lang="en-US" sz="1700" dirty="0">
                <a:solidFill>
                  <a:srgbClr val="FF0000"/>
                </a:solidFill>
              </a:rPr>
              <a:t>[</a:t>
            </a:r>
            <a:r>
              <a:rPr lang="en-US" sz="1700" dirty="0" err="1">
                <a:solidFill>
                  <a:srgbClr val="FF0000"/>
                </a:solidFill>
              </a:rPr>
              <a:t>attr</a:t>
            </a:r>
            <a:r>
              <a:rPr lang="en-US" sz="1700" dirty="0">
                <a:solidFill>
                  <a:srgbClr val="FF0000"/>
                </a:solidFill>
              </a:rPr>
              <a:t>~=value]     </a:t>
            </a:r>
            <a:r>
              <a:rPr lang="en-US" sz="1700" dirty="0"/>
              <a:t>Represents elements with an attribute name of </a:t>
            </a:r>
            <a:r>
              <a:rPr lang="en-US" sz="1700" dirty="0" err="1"/>
              <a:t>attr</a:t>
            </a:r>
            <a:r>
              <a:rPr lang="en-US" sz="1700" dirty="0"/>
              <a:t> whose value is a whitespace-separated list of words, one of which is exactly value.</a:t>
            </a:r>
            <a:endParaRPr lang="en-US" sz="1700" dirty="0"/>
          </a:p>
          <a:p>
            <a:pPr algn="just">
              <a:lnSpc>
                <a:spcPct val="150000"/>
              </a:lnSpc>
            </a:pPr>
            <a:r>
              <a:rPr lang="en-US" sz="1700" dirty="0">
                <a:solidFill>
                  <a:srgbClr val="FF0000"/>
                </a:solidFill>
              </a:rPr>
              <a:t>[</a:t>
            </a:r>
            <a:r>
              <a:rPr lang="en-US" sz="1700" dirty="0" err="1">
                <a:solidFill>
                  <a:srgbClr val="FF0000"/>
                </a:solidFill>
              </a:rPr>
              <a:t>attr</a:t>
            </a:r>
            <a:r>
              <a:rPr lang="en-US" sz="1700" dirty="0">
                <a:solidFill>
                  <a:srgbClr val="FF0000"/>
                </a:solidFill>
              </a:rPr>
              <a:t>^=value]      </a:t>
            </a:r>
            <a:r>
              <a:rPr lang="en-US" sz="1700" dirty="0"/>
              <a:t>Represents elements with an attribute name of </a:t>
            </a:r>
            <a:r>
              <a:rPr lang="en-US" sz="1700" dirty="0" err="1"/>
              <a:t>attr</a:t>
            </a:r>
            <a:r>
              <a:rPr lang="en-US" sz="1700" dirty="0"/>
              <a:t> whose value is prefixed (preceded) by value.</a:t>
            </a:r>
            <a:endParaRPr lang="en-US" sz="1700" dirty="0"/>
          </a:p>
          <a:p>
            <a:pPr algn="just">
              <a:lnSpc>
                <a:spcPct val="150000"/>
              </a:lnSpc>
            </a:pPr>
            <a:r>
              <a:rPr lang="en-US" sz="1700" dirty="0">
                <a:solidFill>
                  <a:srgbClr val="FF0000"/>
                </a:solidFill>
              </a:rPr>
              <a:t>[</a:t>
            </a:r>
            <a:r>
              <a:rPr lang="en-US" sz="1700" dirty="0" err="1">
                <a:solidFill>
                  <a:srgbClr val="FF0000"/>
                </a:solidFill>
              </a:rPr>
              <a:t>attr</a:t>
            </a:r>
            <a:r>
              <a:rPr lang="en-US" sz="1700" dirty="0">
                <a:solidFill>
                  <a:srgbClr val="FF0000"/>
                </a:solidFill>
              </a:rPr>
              <a:t>$=value]     </a:t>
            </a:r>
            <a:r>
              <a:rPr lang="en-US" sz="1700" dirty="0"/>
              <a:t>Represents elements with an attribute name of </a:t>
            </a:r>
            <a:r>
              <a:rPr lang="en-US" sz="1700" dirty="0" err="1"/>
              <a:t>attr</a:t>
            </a:r>
            <a:r>
              <a:rPr lang="en-US" sz="1700" dirty="0"/>
              <a:t> whose value is suffixed (followed) by value.</a:t>
            </a:r>
            <a:endParaRPr lang="en-US" sz="1700" dirty="0"/>
          </a:p>
          <a:p>
            <a:pPr algn="just">
              <a:lnSpc>
                <a:spcPct val="150000"/>
              </a:lnSpc>
            </a:pPr>
            <a:r>
              <a:rPr lang="en-US" sz="1700" dirty="0">
                <a:solidFill>
                  <a:srgbClr val="FF0000"/>
                </a:solidFill>
              </a:rPr>
              <a:t>[</a:t>
            </a:r>
            <a:r>
              <a:rPr lang="en-US" sz="1700" dirty="0" err="1">
                <a:solidFill>
                  <a:srgbClr val="FF0000"/>
                </a:solidFill>
              </a:rPr>
              <a:t>attr</a:t>
            </a:r>
            <a:r>
              <a:rPr lang="en-US" sz="1700" dirty="0">
                <a:solidFill>
                  <a:srgbClr val="FF0000"/>
                </a:solidFill>
              </a:rPr>
              <a:t>*=value]     </a:t>
            </a:r>
            <a:r>
              <a:rPr lang="en-US" sz="1700" dirty="0"/>
              <a:t>Represents elements with an attribute name of </a:t>
            </a:r>
            <a:r>
              <a:rPr lang="en-US" sz="1700" dirty="0" err="1"/>
              <a:t>attr</a:t>
            </a:r>
            <a:r>
              <a:rPr lang="en-US" sz="1700" dirty="0"/>
              <a:t> whose value contains at least one occurrence of value within the string.</a:t>
            </a:r>
            <a:endParaRPr lang="en-US" sz="1700" dirty="0"/>
          </a:p>
          <a:p>
            <a:pPr algn="just">
              <a:lnSpc>
                <a:spcPct val="150000"/>
              </a:lnSpc>
            </a:pPr>
            <a:r>
              <a:rPr lang="en-US" sz="1700" dirty="0">
                <a:solidFill>
                  <a:srgbClr val="FF0000"/>
                </a:solidFill>
              </a:rPr>
              <a:t>[</a:t>
            </a:r>
            <a:r>
              <a:rPr lang="en-US" sz="1700" dirty="0" err="1">
                <a:solidFill>
                  <a:srgbClr val="FF0000"/>
                </a:solidFill>
              </a:rPr>
              <a:t>attr</a:t>
            </a:r>
            <a:r>
              <a:rPr lang="en-US" sz="1700" dirty="0">
                <a:solidFill>
                  <a:srgbClr val="FF0000"/>
                </a:solidFill>
              </a:rPr>
              <a:t> operator value i]   </a:t>
            </a:r>
            <a:r>
              <a:rPr lang="en-US" sz="1700" dirty="0"/>
              <a:t>Adding an i (or I) before the closing bracket causes the value to be compared case-insensitively. </a:t>
            </a:r>
            <a:endParaRPr lang="en-US" sz="1700" dirty="0"/>
          </a:p>
          <a:p>
            <a:pPr algn="just">
              <a:lnSpc>
                <a:spcPct val="150000"/>
              </a:lnSpc>
            </a:pPr>
            <a:r>
              <a:rPr lang="en-US" sz="1700" dirty="0">
                <a:solidFill>
                  <a:srgbClr val="FF0000"/>
                </a:solidFill>
              </a:rPr>
              <a:t>[</a:t>
            </a:r>
            <a:r>
              <a:rPr lang="en-US" sz="1700" dirty="0" err="1">
                <a:solidFill>
                  <a:srgbClr val="FF0000"/>
                </a:solidFill>
              </a:rPr>
              <a:t>attr</a:t>
            </a:r>
            <a:r>
              <a:rPr lang="en-US" sz="1700" dirty="0">
                <a:solidFill>
                  <a:srgbClr val="FF0000"/>
                </a:solidFill>
              </a:rPr>
              <a:t> operator value s]   </a:t>
            </a:r>
            <a:r>
              <a:rPr lang="en-US" sz="1700" dirty="0"/>
              <a:t>Adding an s (or S) before the closing bracket causes the value to be compared case-sensitively.</a:t>
            </a:r>
            <a:endParaRPr lang="en-IN" altLang="en-IN" sz="17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55327" y="249342"/>
            <a:ext cx="5777607" cy="523220"/>
          </a:xfrm>
          <a:prstGeom prst="rect">
            <a:avLst/>
          </a:prstGeom>
        </p:spPr>
        <p:txBody>
          <a:bodyPr wrap="none" numCol="1">
            <a:spAutoFit/>
          </a:bodyPr>
          <a:lstStyle/>
          <a:p>
            <a:pPr fontAlgn="base"/>
            <a:r>
              <a:rPr lang="en-US" sz="2800" b="1" dirty="0">
                <a:solidFill>
                  <a:srgbClr val="273239"/>
                </a:solidFill>
                <a:latin typeface="Nunito"/>
              </a:rPr>
              <a:t>Types of CSS Attribute Selectors</a:t>
            </a:r>
            <a:endParaRPr lang="en-US" sz="2800" b="1" i="0" dirty="0">
              <a:solidFill>
                <a:srgbClr val="273239"/>
              </a:solidFill>
              <a:effectLst/>
              <a:latin typeface="Nunito"/>
            </a:endParaRPr>
          </a:p>
        </p:txBody>
      </p:sp>
      <p:sp>
        <p:nvSpPr>
          <p:cNvPr id="3" name="Rectangle 2"/>
          <p:cNvSpPr/>
          <p:nvPr/>
        </p:nvSpPr>
        <p:spPr>
          <a:xfrm>
            <a:off x="662609" y="772562"/>
            <a:ext cx="11264348" cy="1568450"/>
          </a:xfrm>
          <a:prstGeom prst="rect">
            <a:avLst/>
          </a:prstGeom>
        </p:spPr>
        <p:txBody>
          <a:bodyPr wrap="square" numCol="1">
            <a:spAutoFit/>
          </a:bodyPr>
          <a:lstStyle/>
          <a:p>
            <a:pPr algn="just" fontAlgn="base"/>
            <a:r>
              <a:rPr lang="en-US" sz="2400" b="1" dirty="0">
                <a:solidFill>
                  <a:srgbClr val="273239"/>
                </a:solidFill>
              </a:rPr>
              <a:t>1. CSS [attribute] Selector</a:t>
            </a:r>
            <a:endParaRPr lang="en-US" sz="2400" b="1" dirty="0">
              <a:solidFill>
                <a:srgbClr val="273239"/>
              </a:solidFill>
            </a:endParaRPr>
          </a:p>
          <a:p>
            <a:pPr algn="just" fontAlgn="base"/>
            <a:r>
              <a:rPr lang="en-US" sz="2400" dirty="0">
                <a:solidFill>
                  <a:srgbClr val="273239"/>
                </a:solidFill>
              </a:rPr>
              <a:t>The</a:t>
            </a:r>
            <a:r>
              <a:rPr lang="en-US" sz="2400" b="1" dirty="0">
                <a:solidFill>
                  <a:srgbClr val="273239"/>
                </a:solidFill>
              </a:rPr>
              <a:t> [attribute] Selector</a:t>
            </a:r>
            <a:r>
              <a:rPr lang="en-US" sz="2400" dirty="0">
                <a:solidFill>
                  <a:srgbClr val="273239"/>
                </a:solidFill>
              </a:rPr>
              <a:t> is used to select all the elements that have the specified attribute and applies the CSS property to that attribute. For example, the selector [class] will select all the elements with the </a:t>
            </a:r>
            <a:r>
              <a:rPr lang="en-IN" altLang="en-US" sz="2400" dirty="0">
                <a:solidFill>
                  <a:srgbClr val="273239"/>
                </a:solidFill>
              </a:rPr>
              <a:t>class </a:t>
            </a:r>
            <a:r>
              <a:rPr lang="en-US" sz="2400" dirty="0">
                <a:solidFill>
                  <a:srgbClr val="273239"/>
                </a:solidFill>
              </a:rPr>
              <a:t>attribute. </a:t>
            </a:r>
            <a:endParaRPr lang="en-US" sz="2400" b="0" i="0" dirty="0">
              <a:solidFill>
                <a:srgbClr val="273239"/>
              </a:solidFill>
              <a:effectLst/>
            </a:endParaRPr>
          </a:p>
        </p:txBody>
      </p:sp>
      <p:pic>
        <p:nvPicPr>
          <p:cNvPr id="4" name="Picture 3"/>
          <p:cNvPicPr>
            <a:picLocks noChangeAspect="1"/>
          </p:cNvPicPr>
          <p:nvPr/>
        </p:nvPicPr>
        <p:blipFill>
          <a:blip r:embed="rId1"/>
          <a:stretch>
            <a:fillRect/>
          </a:stretch>
        </p:blipFill>
        <p:spPr>
          <a:xfrm>
            <a:off x="503583" y="2475453"/>
            <a:ext cx="4611756" cy="4060044"/>
          </a:xfrm>
          <a:prstGeom prst="rect">
            <a:avLst/>
          </a:prstGeom>
        </p:spPr>
      </p:pic>
      <p:pic>
        <p:nvPicPr>
          <p:cNvPr id="5" name="Picture 4"/>
          <p:cNvPicPr>
            <a:picLocks noChangeAspect="1"/>
          </p:cNvPicPr>
          <p:nvPr/>
        </p:nvPicPr>
        <p:blipFill>
          <a:blip r:embed="rId2"/>
          <a:stretch>
            <a:fillRect/>
          </a:stretch>
        </p:blipFill>
        <p:spPr>
          <a:xfrm>
            <a:off x="6147715" y="2358447"/>
            <a:ext cx="5076875" cy="2413813"/>
          </a:xfrm>
          <a:prstGeom prst="rect">
            <a:avLst/>
          </a:prstGeom>
        </p:spPr>
      </p:pic>
      <p:pic>
        <p:nvPicPr>
          <p:cNvPr id="6" name="Picture 5"/>
          <p:cNvPicPr>
            <a:picLocks noChangeAspect="1"/>
          </p:cNvPicPr>
          <p:nvPr/>
        </p:nvPicPr>
        <p:blipFill>
          <a:blip r:embed="rId3"/>
          <a:stretch>
            <a:fillRect/>
          </a:stretch>
        </p:blipFill>
        <p:spPr>
          <a:xfrm>
            <a:off x="6665670" y="4980433"/>
            <a:ext cx="4452903" cy="1315038"/>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0087" y="144622"/>
            <a:ext cx="11158330" cy="707886"/>
          </a:xfrm>
          <a:prstGeom prst="rect">
            <a:avLst/>
          </a:prstGeom>
        </p:spPr>
        <p:txBody>
          <a:bodyPr wrap="square" numCol="1">
            <a:spAutoFit/>
          </a:bodyPr>
          <a:lstStyle/>
          <a:p>
            <a:pPr algn="just"/>
            <a:r>
              <a:rPr lang="en-US" sz="2000" b="1" dirty="0">
                <a:solidFill>
                  <a:srgbClr val="273239"/>
                </a:solidFill>
                <a:latin typeface="Times New Roman" panose="02020603050405020304" pitchFamily="18" charset="0"/>
                <a:cs typeface="Times New Roman" panose="02020603050405020304" pitchFamily="18" charset="0"/>
              </a:rPr>
              <a:t>CSS </a:t>
            </a:r>
            <a:r>
              <a:rPr lang="en-US" sz="2000" b="1" dirty="0" smtClean="0">
                <a:solidFill>
                  <a:srgbClr val="273239"/>
                </a:solidFill>
                <a:latin typeface="Times New Roman" panose="02020603050405020304" pitchFamily="18" charset="0"/>
                <a:cs typeface="Times New Roman" panose="02020603050405020304" pitchFamily="18" charset="0"/>
              </a:rPr>
              <a:t>element [attribute</a:t>
            </a:r>
            <a:r>
              <a:rPr lang="en-US" sz="2000" b="1" dirty="0">
                <a:solidFill>
                  <a:srgbClr val="273239"/>
                </a:solidFill>
                <a:latin typeface="Times New Roman" panose="02020603050405020304" pitchFamily="18" charset="0"/>
                <a:cs typeface="Times New Roman" panose="02020603050405020304" pitchFamily="18" charset="0"/>
              </a:rPr>
              <a:t>] </a:t>
            </a:r>
            <a:r>
              <a:rPr lang="en-US" sz="2000" b="1" dirty="0" smtClean="0">
                <a:solidFill>
                  <a:srgbClr val="273239"/>
                </a:solidFill>
                <a:latin typeface="Times New Roman" panose="02020603050405020304" pitchFamily="18" charset="0"/>
                <a:cs typeface="Times New Roman" panose="02020603050405020304" pitchFamily="18" charset="0"/>
              </a:rPr>
              <a:t>Selector </a:t>
            </a:r>
            <a:r>
              <a:rPr lang="en-US" sz="2000" dirty="0" smtClean="0">
                <a:solidFill>
                  <a:srgbClr val="273239"/>
                </a:solidFill>
                <a:latin typeface="Times New Roman" panose="02020603050405020304" pitchFamily="18" charset="0"/>
                <a:cs typeface="Times New Roman" panose="02020603050405020304" pitchFamily="18" charset="0"/>
              </a:rPr>
              <a:t>can </a:t>
            </a:r>
            <a:r>
              <a:rPr lang="en-US" sz="2000" dirty="0">
                <a:solidFill>
                  <a:srgbClr val="273239"/>
                </a:solidFill>
                <a:latin typeface="Times New Roman" panose="02020603050405020304" pitchFamily="18" charset="0"/>
                <a:cs typeface="Times New Roman" panose="02020603050405020304" pitchFamily="18" charset="0"/>
              </a:rPr>
              <a:t>be used to restrict some particular elements, then it needs to specify that element before the attribute selector.</a:t>
            </a:r>
            <a:endParaRPr lang="en-IN" altLang="en-IN" sz="2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874643" y="954236"/>
            <a:ext cx="4276383" cy="5645347"/>
          </a:xfrm>
          <a:prstGeom prst="rect">
            <a:avLst/>
          </a:prstGeom>
        </p:spPr>
      </p:pic>
      <p:pic>
        <p:nvPicPr>
          <p:cNvPr id="4" name="Picture 3"/>
          <p:cNvPicPr>
            <a:picLocks noChangeAspect="1"/>
          </p:cNvPicPr>
          <p:nvPr/>
        </p:nvPicPr>
        <p:blipFill>
          <a:blip r:embed="rId2"/>
          <a:stretch>
            <a:fillRect/>
          </a:stretch>
        </p:blipFill>
        <p:spPr>
          <a:xfrm>
            <a:off x="7470605" y="2523289"/>
            <a:ext cx="2826334" cy="1534830"/>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061" y="145774"/>
            <a:ext cx="11582400" cy="830997"/>
          </a:xfrm>
          <a:prstGeom prst="rect">
            <a:avLst/>
          </a:prstGeom>
        </p:spPr>
        <p:txBody>
          <a:bodyPr wrap="square" numCol="1">
            <a:spAutoFit/>
          </a:bodyPr>
          <a:lstStyle/>
          <a:p>
            <a:pPr algn="just" fontAlgn="base"/>
            <a:r>
              <a:rPr lang="en-US" sz="2400" b="1" dirty="0">
                <a:solidFill>
                  <a:srgbClr val="273239"/>
                </a:solidFill>
                <a:latin typeface="Times New Roman" panose="02020603050405020304" pitchFamily="18" charset="0"/>
                <a:cs typeface="Times New Roman" panose="02020603050405020304" pitchFamily="18" charset="0"/>
              </a:rPr>
              <a:t>2. CSS [attribute = “value”] </a:t>
            </a:r>
            <a:r>
              <a:rPr lang="en-US" sz="2400" b="1" dirty="0" smtClean="0">
                <a:solidFill>
                  <a:srgbClr val="273239"/>
                </a:solidFill>
                <a:latin typeface="Times New Roman" panose="02020603050405020304" pitchFamily="18" charset="0"/>
                <a:cs typeface="Times New Roman" panose="02020603050405020304" pitchFamily="18" charset="0"/>
              </a:rPr>
              <a:t>Selector </a:t>
            </a:r>
            <a:r>
              <a:rPr lang="en-US" sz="2400" dirty="0" smtClean="0">
                <a:solidFill>
                  <a:srgbClr val="273239"/>
                </a:solidFill>
                <a:latin typeface="Times New Roman" panose="02020603050405020304" pitchFamily="18" charset="0"/>
                <a:cs typeface="Times New Roman" panose="02020603050405020304" pitchFamily="18" charset="0"/>
              </a:rPr>
              <a:t>is </a:t>
            </a:r>
            <a:r>
              <a:rPr lang="en-US" sz="2400" dirty="0">
                <a:solidFill>
                  <a:srgbClr val="273239"/>
                </a:solidFill>
                <a:latin typeface="Times New Roman" panose="02020603050405020304" pitchFamily="18" charset="0"/>
                <a:cs typeface="Times New Roman" panose="02020603050405020304" pitchFamily="18" charset="0"/>
              </a:rPr>
              <a:t>used to select all the elements whose attribute has the value exactly the same as the specified value. </a:t>
            </a: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371061" y="976771"/>
            <a:ext cx="5035826" cy="5709912"/>
          </a:xfrm>
          <a:prstGeom prst="rect">
            <a:avLst/>
          </a:prstGeom>
        </p:spPr>
      </p:pic>
      <p:pic>
        <p:nvPicPr>
          <p:cNvPr id="4" name="Picture 3"/>
          <p:cNvPicPr>
            <a:picLocks noChangeAspect="1"/>
          </p:cNvPicPr>
          <p:nvPr/>
        </p:nvPicPr>
        <p:blipFill>
          <a:blip r:embed="rId2"/>
          <a:stretch>
            <a:fillRect/>
          </a:stretch>
        </p:blipFill>
        <p:spPr>
          <a:xfrm>
            <a:off x="6830034" y="2865515"/>
            <a:ext cx="4555000" cy="966212"/>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151" y="262595"/>
            <a:ext cx="4136517" cy="461665"/>
          </a:xfrm>
          <a:prstGeom prst="rect">
            <a:avLst/>
          </a:prstGeom>
        </p:spPr>
        <p:txBody>
          <a:bodyPr wrap="none" numCol="1">
            <a:spAutoFit/>
          </a:bodyPr>
          <a:lstStyle/>
          <a:p>
            <a:r>
              <a:rPr lang="en-IN" altLang="en-IN" sz="2400" b="1" i="0" dirty="0">
                <a:solidFill>
                  <a:srgbClr val="000000"/>
                </a:solidFill>
                <a:effectLst/>
                <a:latin typeface="Segoe UI" panose="020B0502040204020203" pitchFamily="34" charset="0"/>
              </a:rPr>
              <a:t>How To Insert CSS in HTML</a:t>
            </a:r>
            <a:endParaRPr lang="en-IN" altLang="en-IN" sz="2400" b="1" i="0" dirty="0">
              <a:solidFill>
                <a:srgbClr val="000000"/>
              </a:solidFill>
              <a:effectLst/>
              <a:latin typeface="Segoe UI" panose="020B0502040204020203" pitchFamily="34" charset="0"/>
            </a:endParaRPr>
          </a:p>
        </p:txBody>
      </p:sp>
      <p:sp>
        <p:nvSpPr>
          <p:cNvPr id="3" name="Rectangle 2"/>
          <p:cNvSpPr/>
          <p:nvPr/>
        </p:nvSpPr>
        <p:spPr>
          <a:xfrm>
            <a:off x="556590" y="724260"/>
            <a:ext cx="8282609" cy="1323439"/>
          </a:xfrm>
          <a:prstGeom prst="rect">
            <a:avLst/>
          </a:prstGeom>
        </p:spPr>
        <p:txBody>
          <a:bodyPr wrap="square" numCol="1">
            <a:spAutoFit/>
          </a:bodyPr>
          <a:lstStyle/>
          <a:p>
            <a:pPr algn="just"/>
            <a:r>
              <a:rPr lang="en-US" sz="2000" b="0" i="0" dirty="0">
                <a:solidFill>
                  <a:srgbClr val="000000"/>
                </a:solidFill>
                <a:effectLst/>
                <a:latin typeface="Verdana" panose="020B0604030504040204" pitchFamily="34" charset="0"/>
              </a:rPr>
              <a:t>There are three ways of inserting a style sheet:</a:t>
            </a:r>
            <a:endParaRPr lang="en-US" sz="2000" b="0" i="0" dirty="0">
              <a:solidFill>
                <a:srgbClr val="000000"/>
              </a:solidFill>
              <a:effectLst/>
              <a:latin typeface="Verdana" panose="020B0604030504040204" pitchFamily="34" charset="0"/>
            </a:endParaRPr>
          </a:p>
          <a:p>
            <a:pPr marL="342900" indent="-342900" algn="just">
              <a:buFont typeface="Arial" panose="02080604020202020204" pitchFamily="34" charset="0"/>
              <a:buChar char="•"/>
            </a:pPr>
            <a:r>
              <a:rPr lang="en-US" sz="2000" b="0" i="0" dirty="0">
                <a:solidFill>
                  <a:srgbClr val="000000"/>
                </a:solidFill>
                <a:effectLst/>
                <a:latin typeface="Verdana" panose="020B0604030504040204" pitchFamily="34" charset="0"/>
              </a:rPr>
              <a:t>External CSS</a:t>
            </a:r>
            <a:endParaRPr lang="en-US" sz="2000" b="0" i="0" dirty="0">
              <a:solidFill>
                <a:srgbClr val="000000"/>
              </a:solidFill>
              <a:effectLst/>
              <a:latin typeface="Verdana" panose="020B0604030504040204" pitchFamily="34" charset="0"/>
            </a:endParaRPr>
          </a:p>
          <a:p>
            <a:pPr marL="342900" indent="-342900" algn="just">
              <a:buFont typeface="Arial" panose="02080604020202020204" pitchFamily="34" charset="0"/>
              <a:buChar char="•"/>
            </a:pPr>
            <a:r>
              <a:rPr lang="en-US" sz="2000" b="0" i="0" dirty="0">
                <a:solidFill>
                  <a:srgbClr val="000000"/>
                </a:solidFill>
                <a:effectLst/>
                <a:latin typeface="Verdana" panose="020B0604030504040204" pitchFamily="34" charset="0"/>
              </a:rPr>
              <a:t>Internal CSS</a:t>
            </a:r>
            <a:endParaRPr lang="en-US" sz="2000" b="0" i="0" dirty="0">
              <a:solidFill>
                <a:srgbClr val="000000"/>
              </a:solidFill>
              <a:effectLst/>
              <a:latin typeface="Verdana" panose="020B0604030504040204" pitchFamily="34" charset="0"/>
            </a:endParaRPr>
          </a:p>
          <a:p>
            <a:pPr marL="342900" indent="-342900" algn="just">
              <a:buFont typeface="Arial" panose="02080604020202020204" pitchFamily="34" charset="0"/>
              <a:buChar char="•"/>
            </a:pPr>
            <a:r>
              <a:rPr lang="en-US" sz="2000" b="0" i="0" dirty="0">
                <a:solidFill>
                  <a:srgbClr val="000000"/>
                </a:solidFill>
                <a:effectLst/>
                <a:latin typeface="Verdana" panose="020B0604030504040204" pitchFamily="34" charset="0"/>
              </a:rPr>
              <a:t>Inline CSS</a:t>
            </a:r>
            <a:endParaRPr lang="en-US" sz="2000" b="0" i="0" dirty="0">
              <a:solidFill>
                <a:srgbClr val="000000"/>
              </a:solidFill>
              <a:effectLst/>
              <a:latin typeface="Verdana" panose="020B0604030504040204" pitchFamily="34" charset="0"/>
            </a:endParaRPr>
          </a:p>
        </p:txBody>
      </p:sp>
      <p:pic>
        <p:nvPicPr>
          <p:cNvPr id="4" name="Picture 3"/>
          <p:cNvPicPr>
            <a:picLocks noChangeAspect="1"/>
          </p:cNvPicPr>
          <p:nvPr/>
        </p:nvPicPr>
        <p:blipFill>
          <a:blip r:embed="rId1"/>
          <a:stretch>
            <a:fillRect/>
          </a:stretch>
        </p:blipFill>
        <p:spPr>
          <a:xfrm>
            <a:off x="2267874" y="2531166"/>
            <a:ext cx="9398440" cy="3501379"/>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4313" y="238539"/>
            <a:ext cx="11542644" cy="830997"/>
          </a:xfrm>
          <a:prstGeom prst="rect">
            <a:avLst/>
          </a:prstGeom>
        </p:spPr>
        <p:txBody>
          <a:bodyPr wrap="square" numCol="1">
            <a:spAutoFit/>
          </a:bodyPr>
          <a:lstStyle/>
          <a:p>
            <a:pPr algn="just" fontAlgn="base"/>
            <a:r>
              <a:rPr lang="en-US" sz="2400" b="1" dirty="0">
                <a:latin typeface="Times New Roman" panose="02020603050405020304" pitchFamily="18" charset="0"/>
                <a:cs typeface="Times New Roman" panose="02020603050405020304" pitchFamily="18" charset="0"/>
              </a:rPr>
              <a:t>3. CSS [attribute~=”value”] </a:t>
            </a:r>
            <a:r>
              <a:rPr lang="en-US" sz="2400" b="1" dirty="0" smtClean="0">
                <a:latin typeface="Times New Roman" panose="02020603050405020304" pitchFamily="18" charset="0"/>
                <a:cs typeface="Times New Roman" panose="02020603050405020304" pitchFamily="18" charset="0"/>
              </a:rPr>
              <a:t>Selector</a:t>
            </a:r>
            <a:r>
              <a:rPr lang="en-US" sz="2400" dirty="0" smtClean="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is used to select all the elements whose attribute value is a list of space-separated values, one of which is exactly equal to the specified value. </a:t>
            </a:r>
            <a:endParaRPr lang="en-US" sz="2400" b="0" i="0" dirty="0">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490164" y="1939234"/>
            <a:ext cx="4469296" cy="4469296"/>
          </a:xfrm>
          <a:prstGeom prst="rect">
            <a:avLst/>
          </a:prstGeom>
        </p:spPr>
      </p:pic>
      <p:pic>
        <p:nvPicPr>
          <p:cNvPr id="4" name="Picture 3"/>
          <p:cNvPicPr>
            <a:picLocks noChangeAspect="1"/>
          </p:cNvPicPr>
          <p:nvPr/>
        </p:nvPicPr>
        <p:blipFill>
          <a:blip r:embed="rId2"/>
          <a:stretch>
            <a:fillRect/>
          </a:stretch>
        </p:blipFill>
        <p:spPr>
          <a:xfrm>
            <a:off x="6529573" y="1417983"/>
            <a:ext cx="4869659" cy="2328350"/>
          </a:xfrm>
          <a:prstGeom prst="rect">
            <a:avLst/>
          </a:prstGeom>
        </p:spPr>
      </p:pic>
      <p:pic>
        <p:nvPicPr>
          <p:cNvPr id="5" name="Picture 4"/>
          <p:cNvPicPr>
            <a:picLocks noChangeAspect="1"/>
          </p:cNvPicPr>
          <p:nvPr/>
        </p:nvPicPr>
        <p:blipFill>
          <a:blip r:embed="rId3"/>
          <a:stretch>
            <a:fillRect/>
          </a:stretch>
        </p:blipFill>
        <p:spPr>
          <a:xfrm>
            <a:off x="7332897" y="4094780"/>
            <a:ext cx="2964043" cy="1732001"/>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809" y="291548"/>
            <a:ext cx="11436626" cy="1200329"/>
          </a:xfrm>
          <a:prstGeom prst="rect">
            <a:avLst/>
          </a:prstGeom>
        </p:spPr>
        <p:txBody>
          <a:bodyPr wrap="square" numCol="1">
            <a:spAutoFit/>
          </a:bodyPr>
          <a:lstStyle/>
          <a:p>
            <a:pPr algn="just" fontAlgn="base"/>
            <a:r>
              <a:rPr lang="en-US" sz="2400" b="1" dirty="0">
                <a:solidFill>
                  <a:srgbClr val="273239"/>
                </a:solidFill>
                <a:latin typeface="Times New Roman" panose="02020603050405020304" pitchFamily="18" charset="0"/>
                <a:cs typeface="Times New Roman" panose="02020603050405020304" pitchFamily="18" charset="0"/>
              </a:rPr>
              <a:t>4. CSS [attribute|=”value”] </a:t>
            </a:r>
            <a:r>
              <a:rPr lang="en-US" sz="2400" b="1" dirty="0" smtClean="0">
                <a:solidFill>
                  <a:srgbClr val="273239"/>
                </a:solidFill>
                <a:latin typeface="Times New Roman" panose="02020603050405020304" pitchFamily="18" charset="0"/>
                <a:cs typeface="Times New Roman" panose="02020603050405020304" pitchFamily="18" charset="0"/>
              </a:rPr>
              <a:t>Selector </a:t>
            </a:r>
            <a:r>
              <a:rPr lang="en-US" sz="2400" dirty="0" smtClean="0">
                <a:solidFill>
                  <a:srgbClr val="273239"/>
                </a:solidFill>
                <a:latin typeface="Times New Roman" panose="02020603050405020304" pitchFamily="18" charset="0"/>
                <a:cs typeface="Times New Roman" panose="02020603050405020304" pitchFamily="18" charset="0"/>
              </a:rPr>
              <a:t>is </a:t>
            </a:r>
            <a:r>
              <a:rPr lang="en-US" sz="2400" dirty="0">
                <a:solidFill>
                  <a:srgbClr val="273239"/>
                </a:solidFill>
                <a:latin typeface="Times New Roman" panose="02020603050405020304" pitchFamily="18" charset="0"/>
                <a:cs typeface="Times New Roman" panose="02020603050405020304" pitchFamily="18" charset="0"/>
              </a:rPr>
              <a:t>used to select all the elements whose attribute has a hyphen-separated list of values beginning with the specified value. The value has to be a whole word either alone or followed by a hyphen. </a:t>
            </a: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357809" y="1491877"/>
            <a:ext cx="4598504" cy="5071662"/>
          </a:xfrm>
          <a:prstGeom prst="rect">
            <a:avLst/>
          </a:prstGeom>
        </p:spPr>
      </p:pic>
      <p:pic>
        <p:nvPicPr>
          <p:cNvPr id="4" name="Picture 3"/>
          <p:cNvPicPr>
            <a:picLocks noChangeAspect="1"/>
          </p:cNvPicPr>
          <p:nvPr/>
        </p:nvPicPr>
        <p:blipFill>
          <a:blip r:embed="rId2"/>
          <a:stretch>
            <a:fillRect/>
          </a:stretch>
        </p:blipFill>
        <p:spPr>
          <a:xfrm>
            <a:off x="5436769" y="2358887"/>
            <a:ext cx="6755231" cy="2369568"/>
          </a:xfrm>
          <a:prstGeom prst="rect">
            <a:avLst/>
          </a:prstGeom>
        </p:spPr>
      </p:pic>
      <p:pic>
        <p:nvPicPr>
          <p:cNvPr id="5" name="Picture 4"/>
          <p:cNvPicPr>
            <a:picLocks noChangeAspect="1"/>
          </p:cNvPicPr>
          <p:nvPr/>
        </p:nvPicPr>
        <p:blipFill>
          <a:blip r:embed="rId3"/>
          <a:stretch>
            <a:fillRect/>
          </a:stretch>
        </p:blipFill>
        <p:spPr>
          <a:xfrm>
            <a:off x="5265023" y="5096540"/>
            <a:ext cx="6529412" cy="99785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1061" y="225287"/>
            <a:ext cx="11595652" cy="830997"/>
          </a:xfrm>
          <a:prstGeom prst="rect">
            <a:avLst/>
          </a:prstGeom>
        </p:spPr>
        <p:txBody>
          <a:bodyPr wrap="square" numCol="1">
            <a:spAutoFit/>
          </a:bodyPr>
          <a:lstStyle/>
          <a:p>
            <a:pPr algn="just" fontAlgn="base"/>
            <a:r>
              <a:rPr lang="en-US" sz="2400" b="1" dirty="0">
                <a:solidFill>
                  <a:srgbClr val="273239"/>
                </a:solidFill>
                <a:latin typeface="Times New Roman" panose="02020603050405020304" pitchFamily="18" charset="0"/>
                <a:cs typeface="Times New Roman" panose="02020603050405020304" pitchFamily="18" charset="0"/>
              </a:rPr>
              <a:t>5. CSS [attribute^=”value”] </a:t>
            </a:r>
            <a:r>
              <a:rPr lang="en-US" sz="2400" b="1" dirty="0" smtClean="0">
                <a:solidFill>
                  <a:srgbClr val="273239"/>
                </a:solidFill>
                <a:latin typeface="Times New Roman" panose="02020603050405020304" pitchFamily="18" charset="0"/>
                <a:cs typeface="Times New Roman" panose="02020603050405020304" pitchFamily="18" charset="0"/>
              </a:rPr>
              <a:t>Selector </a:t>
            </a:r>
            <a:r>
              <a:rPr lang="en-US" sz="2400" dirty="0" smtClean="0">
                <a:solidFill>
                  <a:srgbClr val="273239"/>
                </a:solidFill>
                <a:latin typeface="Times New Roman" panose="02020603050405020304" pitchFamily="18" charset="0"/>
                <a:cs typeface="Times New Roman" panose="02020603050405020304" pitchFamily="18" charset="0"/>
              </a:rPr>
              <a:t>is </a:t>
            </a:r>
            <a:r>
              <a:rPr lang="en-US" sz="2400" dirty="0">
                <a:solidFill>
                  <a:srgbClr val="273239"/>
                </a:solidFill>
                <a:latin typeface="Times New Roman" panose="02020603050405020304" pitchFamily="18" charset="0"/>
                <a:cs typeface="Times New Roman" panose="02020603050405020304" pitchFamily="18" charset="0"/>
              </a:rPr>
              <a:t>used to select all the elements whose attribute value begins with the specified value. The value doesn’t need to be a whole word. </a:t>
            </a: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633041" y="1377594"/>
            <a:ext cx="4708460" cy="5167460"/>
          </a:xfrm>
          <a:prstGeom prst="rect">
            <a:avLst/>
          </a:prstGeom>
        </p:spPr>
      </p:pic>
      <p:pic>
        <p:nvPicPr>
          <p:cNvPr id="4" name="Picture 3"/>
          <p:cNvPicPr>
            <a:picLocks noChangeAspect="1"/>
          </p:cNvPicPr>
          <p:nvPr/>
        </p:nvPicPr>
        <p:blipFill>
          <a:blip r:embed="rId2"/>
          <a:stretch>
            <a:fillRect/>
          </a:stretch>
        </p:blipFill>
        <p:spPr>
          <a:xfrm>
            <a:off x="5435808" y="1258958"/>
            <a:ext cx="6530905" cy="2222756"/>
          </a:xfrm>
          <a:prstGeom prst="rect">
            <a:avLst/>
          </a:prstGeom>
        </p:spPr>
      </p:pic>
      <p:pic>
        <p:nvPicPr>
          <p:cNvPr id="5" name="Picture 4"/>
          <p:cNvPicPr>
            <a:picLocks noChangeAspect="1"/>
          </p:cNvPicPr>
          <p:nvPr/>
        </p:nvPicPr>
        <p:blipFill>
          <a:blip r:embed="rId3"/>
          <a:stretch>
            <a:fillRect/>
          </a:stretch>
        </p:blipFill>
        <p:spPr>
          <a:xfrm>
            <a:off x="5225296" y="4312711"/>
            <a:ext cx="6822816" cy="1021720"/>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5287" y="251791"/>
            <a:ext cx="11754678" cy="830997"/>
          </a:xfrm>
          <a:prstGeom prst="rect">
            <a:avLst/>
          </a:prstGeom>
        </p:spPr>
        <p:txBody>
          <a:bodyPr wrap="square" numCol="1">
            <a:spAutoFit/>
          </a:bodyPr>
          <a:lstStyle/>
          <a:p>
            <a:pPr algn="just" fontAlgn="base"/>
            <a:r>
              <a:rPr lang="en-US" sz="2400" b="1" dirty="0">
                <a:solidFill>
                  <a:srgbClr val="273239"/>
                </a:solidFill>
                <a:latin typeface="Times New Roman" panose="02020603050405020304" pitchFamily="18" charset="0"/>
                <a:cs typeface="Times New Roman" panose="02020603050405020304" pitchFamily="18" charset="0"/>
              </a:rPr>
              <a:t>6. CSS [attribute$=”value”] </a:t>
            </a:r>
            <a:r>
              <a:rPr lang="en-US" sz="2400" b="1" dirty="0" smtClean="0">
                <a:solidFill>
                  <a:srgbClr val="273239"/>
                </a:solidFill>
                <a:latin typeface="Times New Roman" panose="02020603050405020304" pitchFamily="18" charset="0"/>
                <a:cs typeface="Times New Roman" panose="02020603050405020304" pitchFamily="18" charset="0"/>
              </a:rPr>
              <a:t>Selector </a:t>
            </a:r>
            <a:r>
              <a:rPr lang="en-US" sz="2400" dirty="0" smtClean="0">
                <a:solidFill>
                  <a:srgbClr val="273239"/>
                </a:solidFill>
                <a:latin typeface="Times New Roman" panose="02020603050405020304" pitchFamily="18" charset="0"/>
                <a:cs typeface="Times New Roman" panose="02020603050405020304" pitchFamily="18" charset="0"/>
              </a:rPr>
              <a:t>is </a:t>
            </a:r>
            <a:r>
              <a:rPr lang="en-US" sz="2400" dirty="0">
                <a:solidFill>
                  <a:srgbClr val="273239"/>
                </a:solidFill>
                <a:latin typeface="Times New Roman" panose="02020603050405020304" pitchFamily="18" charset="0"/>
                <a:cs typeface="Times New Roman" panose="02020603050405020304" pitchFamily="18" charset="0"/>
              </a:rPr>
              <a:t>used to select all the elements whose attribute value ends with the specified value. The value doesn’t need to be a whole word. </a:t>
            </a: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399332" y="1498712"/>
            <a:ext cx="4704522" cy="5359583"/>
          </a:xfrm>
          <a:prstGeom prst="rect">
            <a:avLst/>
          </a:prstGeom>
        </p:spPr>
      </p:pic>
      <p:pic>
        <p:nvPicPr>
          <p:cNvPr id="4" name="Picture 3"/>
          <p:cNvPicPr>
            <a:picLocks noChangeAspect="1"/>
          </p:cNvPicPr>
          <p:nvPr/>
        </p:nvPicPr>
        <p:blipFill>
          <a:blip r:embed="rId2"/>
          <a:stretch>
            <a:fillRect/>
          </a:stretch>
        </p:blipFill>
        <p:spPr>
          <a:xfrm>
            <a:off x="5605929" y="1431235"/>
            <a:ext cx="6564551" cy="2659888"/>
          </a:xfrm>
          <a:prstGeom prst="rect">
            <a:avLst/>
          </a:prstGeom>
        </p:spPr>
      </p:pic>
      <p:pic>
        <p:nvPicPr>
          <p:cNvPr id="5" name="Picture 4"/>
          <p:cNvPicPr>
            <a:picLocks noChangeAspect="1"/>
          </p:cNvPicPr>
          <p:nvPr/>
        </p:nvPicPr>
        <p:blipFill>
          <a:blip r:embed="rId3"/>
          <a:stretch>
            <a:fillRect/>
          </a:stretch>
        </p:blipFill>
        <p:spPr>
          <a:xfrm>
            <a:off x="5502572" y="4757244"/>
            <a:ext cx="5639587" cy="1133633"/>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817" y="198783"/>
            <a:ext cx="11489635" cy="830997"/>
          </a:xfrm>
          <a:prstGeom prst="rect">
            <a:avLst/>
          </a:prstGeom>
        </p:spPr>
        <p:txBody>
          <a:bodyPr wrap="square" numCol="1">
            <a:spAutoFit/>
          </a:bodyPr>
          <a:lstStyle/>
          <a:p>
            <a:pPr algn="just" fontAlgn="base"/>
            <a:r>
              <a:rPr lang="en-US" sz="2400" b="1" dirty="0">
                <a:solidFill>
                  <a:srgbClr val="273239"/>
                </a:solidFill>
                <a:latin typeface="Times New Roman" panose="02020603050405020304" pitchFamily="18" charset="0"/>
                <a:cs typeface="Times New Roman" panose="02020603050405020304" pitchFamily="18" charset="0"/>
              </a:rPr>
              <a:t>7. CSS [attribute*=”value”] </a:t>
            </a:r>
            <a:r>
              <a:rPr lang="en-US" sz="2400" b="1" dirty="0" smtClean="0">
                <a:solidFill>
                  <a:srgbClr val="273239"/>
                </a:solidFill>
                <a:latin typeface="Times New Roman" panose="02020603050405020304" pitchFamily="18" charset="0"/>
                <a:cs typeface="Times New Roman" panose="02020603050405020304" pitchFamily="18" charset="0"/>
              </a:rPr>
              <a:t>Selector</a:t>
            </a:r>
            <a:r>
              <a:rPr lang="en-US" sz="2400" dirty="0" smtClean="0">
                <a:solidFill>
                  <a:srgbClr val="273239"/>
                </a:solidFill>
                <a:latin typeface="Times New Roman" panose="02020603050405020304" pitchFamily="18" charset="0"/>
                <a:cs typeface="Times New Roman" panose="02020603050405020304" pitchFamily="18" charset="0"/>
              </a:rPr>
              <a:t> </a:t>
            </a:r>
            <a:r>
              <a:rPr lang="en-US" sz="2400" dirty="0">
                <a:solidFill>
                  <a:srgbClr val="273239"/>
                </a:solidFill>
                <a:latin typeface="Times New Roman" panose="02020603050405020304" pitchFamily="18" charset="0"/>
                <a:cs typeface="Times New Roman" panose="02020603050405020304" pitchFamily="18" charset="0"/>
              </a:rPr>
              <a:t>selects all the elements whose attribute value contains the specified value present anywhere. The value doesn’t need to be a whole word. </a:t>
            </a:r>
            <a:endParaRPr lang="en-US" sz="2400" b="0" i="0" dirty="0">
              <a:solidFill>
                <a:srgbClr val="273239"/>
              </a:solidFill>
              <a:effectLst/>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1"/>
          <a:stretch>
            <a:fillRect/>
          </a:stretch>
        </p:blipFill>
        <p:spPr>
          <a:xfrm>
            <a:off x="410817" y="1567284"/>
            <a:ext cx="4890053" cy="5493763"/>
          </a:xfrm>
          <a:prstGeom prst="rect">
            <a:avLst/>
          </a:prstGeom>
        </p:spPr>
      </p:pic>
      <p:pic>
        <p:nvPicPr>
          <p:cNvPr id="4" name="Picture 3"/>
          <p:cNvPicPr>
            <a:picLocks noChangeAspect="1"/>
          </p:cNvPicPr>
          <p:nvPr/>
        </p:nvPicPr>
        <p:blipFill>
          <a:blip r:embed="rId2"/>
          <a:stretch>
            <a:fillRect/>
          </a:stretch>
        </p:blipFill>
        <p:spPr>
          <a:xfrm>
            <a:off x="5300870" y="1484243"/>
            <a:ext cx="6604336" cy="2639184"/>
          </a:xfrm>
          <a:prstGeom prst="rect">
            <a:avLst/>
          </a:prstGeom>
        </p:spPr>
      </p:pic>
      <p:pic>
        <p:nvPicPr>
          <p:cNvPr id="5" name="Picture 4"/>
          <p:cNvPicPr>
            <a:picLocks noChangeAspect="1"/>
          </p:cNvPicPr>
          <p:nvPr/>
        </p:nvPicPr>
        <p:blipFill>
          <a:blip r:embed="rId3"/>
          <a:stretch>
            <a:fillRect/>
          </a:stretch>
        </p:blipFill>
        <p:spPr>
          <a:xfrm>
            <a:off x="6018983" y="5131226"/>
            <a:ext cx="5772956" cy="809738"/>
          </a:xfrm>
          <a:prstGeom prst="rect">
            <a:avLst/>
          </a:prstGeo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How CSS Rules Cascade</a:t>
            </a:r>
            <a:endParaRPr lang="en-IN" altLang="en-IN" dirty="0"/>
          </a:p>
        </p:txBody>
      </p:sp>
      <p:sp>
        <p:nvSpPr>
          <p:cNvPr id="3" name="Content Placeholder 2"/>
          <p:cNvSpPr>
            <a:spLocks noGrp="1"/>
          </p:cNvSpPr>
          <p:nvPr>
            <p:ph idx="1"/>
          </p:nvPr>
        </p:nvSpPr>
        <p:spPr/>
        <p:txBody>
          <a:bodyPr numCol="1">
            <a:normAutofit fontScale="92500" lnSpcReduction="20000"/>
          </a:bodyPr>
          <a:lstStyle/>
          <a:p>
            <a:pPr algn="just">
              <a:lnSpc>
                <a:spcPct val="150000"/>
              </a:lnSpc>
            </a:pPr>
            <a:r>
              <a:rPr lang="en-US" sz="2400" dirty="0"/>
              <a:t>The term "cascading" in CSS refers to the process by which the browser decides which CSS rules to apply when multiple rules could apply to the same element.</a:t>
            </a:r>
            <a:endParaRPr lang="en-US" sz="2400" dirty="0"/>
          </a:p>
          <a:p>
            <a:pPr algn="just">
              <a:lnSpc>
                <a:spcPct val="150000"/>
              </a:lnSpc>
            </a:pPr>
            <a:r>
              <a:rPr lang="en-US" sz="2400" dirty="0"/>
              <a:t>Last rule : If the two selectors are identical, the latter of the two will take precedence.</a:t>
            </a:r>
            <a:endParaRPr lang="en-US" sz="2400" dirty="0"/>
          </a:p>
          <a:p>
            <a:pPr algn="just">
              <a:lnSpc>
                <a:spcPct val="150000"/>
              </a:lnSpc>
            </a:pPr>
            <a:r>
              <a:rPr lang="en-IN" altLang="en-IN" sz="2400" dirty="0"/>
              <a:t>Rule Specificity</a:t>
            </a:r>
            <a:r>
              <a:rPr lang="en-US" sz="2400" dirty="0"/>
              <a:t>:  If one selector is more specific than the others, the more specific rule will take precedence over more general ones</a:t>
            </a:r>
            <a:endParaRPr lang="en-US" sz="2400" dirty="0"/>
          </a:p>
          <a:p>
            <a:pPr algn="just">
              <a:lnSpc>
                <a:spcPct val="150000"/>
              </a:lnSpc>
            </a:pPr>
            <a:r>
              <a:rPr lang="en-US" sz="2400" dirty="0"/>
              <a:t>For Ex. </a:t>
            </a:r>
            <a:endParaRPr lang="en-US" sz="2400" dirty="0"/>
          </a:p>
          <a:p>
            <a:pPr lvl="1" algn="just">
              <a:lnSpc>
                <a:spcPct val="150000"/>
              </a:lnSpc>
            </a:pPr>
            <a:r>
              <a:rPr lang="en-US" sz="1800" dirty="0"/>
              <a:t>Inline styles (e.g., style="color: red;") have the highest specificity.</a:t>
            </a:r>
            <a:endParaRPr lang="en-US" sz="1800" dirty="0"/>
          </a:p>
          <a:p>
            <a:pPr lvl="1" algn="just">
              <a:lnSpc>
                <a:spcPct val="150000"/>
              </a:lnSpc>
            </a:pPr>
            <a:r>
              <a:rPr lang="en-US" sz="1800" dirty="0"/>
              <a:t>ID selectors (e.g., #header) are more specific than class selectors (e.g., .nav).</a:t>
            </a:r>
            <a:endParaRPr lang="en-US" sz="1800" dirty="0"/>
          </a:p>
          <a:p>
            <a:pPr lvl="1" algn="just">
              <a:lnSpc>
                <a:spcPct val="150000"/>
              </a:lnSpc>
            </a:pPr>
            <a:r>
              <a:rPr lang="en-US" sz="1800" dirty="0"/>
              <a:t>Class selectors are more specific than element selectors (e.g., p).</a:t>
            </a:r>
            <a:endParaRPr lang="en-IN" altLang="en-IN" sz="18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534" y="-97862"/>
            <a:ext cx="10515600" cy="1325563"/>
          </a:xfrm>
        </p:spPr>
        <p:txBody>
          <a:bodyPr numCol="1"/>
          <a:lstStyle/>
          <a:p>
            <a:r>
              <a:rPr lang="en-IN" altLang="en-IN" dirty="0" err="1"/>
              <a:t>Colors</a:t>
            </a:r>
            <a:endParaRPr lang="en-IN" altLang="en-IN" dirty="0"/>
          </a:p>
        </p:txBody>
      </p:sp>
      <p:pic>
        <p:nvPicPr>
          <p:cNvPr id="5" name="Content Placeholder 4"/>
          <p:cNvPicPr>
            <a:picLocks noGrp="1" noChangeAspect="1"/>
          </p:cNvPicPr>
          <p:nvPr>
            <p:ph idx="1"/>
          </p:nvPr>
        </p:nvPicPr>
        <p:blipFill rotWithShape="1">
          <a:blip r:embed="rId1"/>
          <a:srcRect l="6658" t="34121" r="63267" b="18264"/>
          <a:stretch>
            <a:fillRect/>
          </a:stretch>
        </p:blipFill>
        <p:spPr>
          <a:xfrm>
            <a:off x="8391164" y="31131"/>
            <a:ext cx="3727048" cy="3319114"/>
          </a:xfrm>
        </p:spPr>
      </p:pic>
      <p:sp>
        <p:nvSpPr>
          <p:cNvPr id="9" name="TextBox 8"/>
          <p:cNvSpPr txBox="1"/>
          <p:nvPr/>
        </p:nvSpPr>
        <p:spPr>
          <a:xfrm>
            <a:off x="269109" y="1144596"/>
            <a:ext cx="11420357" cy="5122941"/>
          </a:xfrm>
          <a:prstGeom prst="rect">
            <a:avLst/>
          </a:prstGeom>
          <a:noFill/>
        </p:spPr>
        <p:txBody>
          <a:bodyPr wrap="square" numCol="1">
            <a:spAutoFit/>
          </a:bodyPr>
          <a:lstStyle/>
          <a:p>
            <a:pPr>
              <a:lnSpc>
                <a:spcPct val="150000"/>
              </a:lnSpc>
            </a:pPr>
            <a:r>
              <a:rPr lang="en-US" sz="2000" b="1" i="0" dirty="0">
                <a:solidFill>
                  <a:srgbClr val="FF0000"/>
                </a:solidFill>
                <a:effectLst/>
              </a:rPr>
              <a:t>CSS Colors can be specified using predefined name of colors, RGB, </a:t>
            </a:r>
            <a:endParaRPr lang="en-US" sz="2000" b="1" i="0" dirty="0">
              <a:solidFill>
                <a:srgbClr val="FF0000"/>
              </a:solidFill>
              <a:effectLst/>
            </a:endParaRPr>
          </a:p>
          <a:p>
            <a:pPr>
              <a:lnSpc>
                <a:spcPct val="150000"/>
              </a:lnSpc>
            </a:pPr>
            <a:r>
              <a:rPr lang="en-US" sz="2000" b="1" i="0" dirty="0">
                <a:solidFill>
                  <a:srgbClr val="FF0000"/>
                </a:solidFill>
                <a:effectLst/>
              </a:rPr>
              <a:t>RGBA, HSL, HSLA and Hexadecimal values. </a:t>
            </a:r>
            <a:endParaRPr lang="en-US" sz="2000" b="1" i="0" dirty="0">
              <a:solidFill>
                <a:srgbClr val="FF0000"/>
              </a:solidFill>
              <a:effectLst/>
            </a:endParaRPr>
          </a:p>
          <a:p>
            <a:pPr>
              <a:lnSpc>
                <a:spcPct val="150000"/>
              </a:lnSpc>
            </a:pPr>
            <a:r>
              <a:rPr lang="en-US" sz="2000" dirty="0"/>
              <a:t>CSS allow us to change background color, text color, border color of any elements.</a:t>
            </a:r>
            <a:endParaRPr lang="en-US" sz="2000" dirty="0"/>
          </a:p>
          <a:p>
            <a:pPr>
              <a:lnSpc>
                <a:spcPct val="150000"/>
              </a:lnSpc>
            </a:pPr>
            <a:r>
              <a:rPr lang="en-US" sz="2000" b="1" i="0" dirty="0" err="1">
                <a:effectLst/>
              </a:rPr>
              <a:t>rgb</a:t>
            </a:r>
            <a:r>
              <a:rPr lang="en-US" sz="2000" b="1" i="0" dirty="0">
                <a:effectLst/>
              </a:rPr>
              <a:t> values : </a:t>
            </a:r>
            <a:r>
              <a:rPr lang="en-US" sz="2000" b="0" i="0" dirty="0">
                <a:effectLst/>
              </a:rPr>
              <a:t>These express colors in terms of how much red, green and blue</a:t>
            </a:r>
            <a:endParaRPr lang="en-US" sz="2000" b="0" i="0" dirty="0">
              <a:effectLst/>
            </a:endParaRPr>
          </a:p>
          <a:p>
            <a:pPr>
              <a:lnSpc>
                <a:spcPct val="150000"/>
              </a:lnSpc>
            </a:pPr>
            <a:r>
              <a:rPr lang="en-US" sz="2000" b="0" i="0" dirty="0">
                <a:effectLst/>
              </a:rPr>
              <a:t>are  used to make it up. For example: </a:t>
            </a:r>
            <a:r>
              <a:rPr lang="en-US" sz="2000" b="1" i="0" dirty="0" err="1">
                <a:effectLst/>
              </a:rPr>
              <a:t>rgb</a:t>
            </a:r>
            <a:r>
              <a:rPr lang="en-US" sz="2000" b="1" i="0" dirty="0">
                <a:effectLst/>
              </a:rPr>
              <a:t>(100,100,90)</a:t>
            </a:r>
            <a:r>
              <a:rPr lang="en-US" sz="2000" dirty="0"/>
              <a:t> </a:t>
            </a:r>
            <a:br>
              <a:rPr lang="en-US" sz="2000" dirty="0"/>
            </a:br>
            <a:r>
              <a:rPr lang="en-US" sz="2000" b="1" i="0" dirty="0">
                <a:effectLst/>
              </a:rPr>
              <a:t>hex Codes : </a:t>
            </a:r>
            <a:r>
              <a:rPr lang="en-US" sz="2000" b="0" i="0" dirty="0">
                <a:effectLst/>
              </a:rPr>
              <a:t>These are six-digit codes that represent the amount of red, green and blue in a color, preceded by a pound or hash # sign. For example: </a:t>
            </a:r>
            <a:r>
              <a:rPr lang="en-US" sz="2000" b="1" i="0" dirty="0">
                <a:effectLst/>
              </a:rPr>
              <a:t>#ee3e80</a:t>
            </a:r>
            <a:r>
              <a:rPr lang="en-US" sz="2000" dirty="0"/>
              <a:t> </a:t>
            </a:r>
            <a:br>
              <a:rPr lang="en-US" sz="2000" dirty="0"/>
            </a:br>
            <a:r>
              <a:rPr lang="en-US" sz="2000" b="1" i="0" dirty="0">
                <a:effectLst/>
              </a:rPr>
              <a:t>Color names :</a:t>
            </a:r>
            <a:r>
              <a:rPr lang="en-US" sz="2000" b="0" i="0" dirty="0">
                <a:effectLst/>
              </a:rPr>
              <a:t>There are 147 predefined color names that are recognized by browsers. For example </a:t>
            </a:r>
            <a:r>
              <a:rPr lang="en-US" sz="2000" b="1" i="0" dirty="0" err="1">
                <a:effectLst/>
              </a:rPr>
              <a:t>DarkCyan</a:t>
            </a:r>
            <a:r>
              <a:rPr lang="en-US" sz="2000" dirty="0"/>
              <a:t> </a:t>
            </a:r>
            <a:endParaRPr lang="en-US" sz="2000" dirty="0"/>
          </a:p>
          <a:p>
            <a:pPr>
              <a:lnSpc>
                <a:spcPct val="150000"/>
              </a:lnSpc>
            </a:pPr>
            <a:r>
              <a:rPr lang="en-US" sz="2000" b="1" dirty="0"/>
              <a:t>RGBA : </a:t>
            </a:r>
            <a:r>
              <a:rPr lang="en-US" sz="2000" b="0" i="0" dirty="0">
                <a:effectLst/>
              </a:rPr>
              <a:t>The CSS3 </a:t>
            </a:r>
            <a:r>
              <a:rPr lang="en-US" sz="2000" b="1" i="0" dirty="0" err="1">
                <a:effectLst/>
              </a:rPr>
              <a:t>rgba</a:t>
            </a:r>
            <a:r>
              <a:rPr lang="en-US" sz="2000" b="1" i="0" dirty="0">
                <a:effectLst/>
              </a:rPr>
              <a:t> </a:t>
            </a:r>
            <a:r>
              <a:rPr lang="en-US" sz="2000" b="0" i="0" dirty="0">
                <a:effectLst/>
              </a:rPr>
              <a:t>property allows you to specify a color, just like you would with an RGB value, but adds a fourth value to indicate opacity. This value is known as an </a:t>
            </a:r>
            <a:r>
              <a:rPr lang="en-US" sz="2000" b="1" i="0" dirty="0">
                <a:effectLst/>
              </a:rPr>
              <a:t>alpha </a:t>
            </a:r>
            <a:r>
              <a:rPr lang="en-US" sz="2000" b="0" i="0" dirty="0">
                <a:effectLst/>
              </a:rPr>
              <a:t>value and is a number between </a:t>
            </a:r>
            <a:r>
              <a:rPr lang="en-US" sz="2000" b="1" i="0" dirty="0">
                <a:effectLst/>
              </a:rPr>
              <a:t>0.0 </a:t>
            </a:r>
            <a:r>
              <a:rPr lang="en-US" sz="2000" b="0" i="0" dirty="0">
                <a:effectLst/>
              </a:rPr>
              <a:t>and </a:t>
            </a:r>
            <a:r>
              <a:rPr lang="en-US" sz="2000" b="1" i="0" dirty="0">
                <a:effectLst/>
              </a:rPr>
              <a:t>1.0</a:t>
            </a:r>
            <a:r>
              <a:rPr lang="en-US" sz="2000" dirty="0"/>
              <a:t> </a:t>
            </a:r>
            <a:endParaRPr lang="en-US" sz="20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CSS3: HSL and HSLA</a:t>
            </a:r>
            <a:endParaRPr lang="en-IN" altLang="en-IN" dirty="0"/>
          </a:p>
        </p:txBody>
      </p:sp>
      <p:sp>
        <p:nvSpPr>
          <p:cNvPr id="3" name="Content Placeholder 2"/>
          <p:cNvSpPr>
            <a:spLocks noGrp="1"/>
          </p:cNvSpPr>
          <p:nvPr>
            <p:ph idx="1"/>
          </p:nvPr>
        </p:nvSpPr>
        <p:spPr/>
        <p:txBody>
          <a:bodyPr numCol="1"/>
          <a:lstStyle/>
          <a:p>
            <a:r>
              <a:rPr lang="en-US" dirty="0"/>
              <a:t>The </a:t>
            </a:r>
            <a:r>
              <a:rPr lang="en-US" dirty="0" err="1"/>
              <a:t>hsl</a:t>
            </a:r>
            <a:r>
              <a:rPr lang="en-US" dirty="0"/>
              <a:t> color property has been introduced in CSS3 as an alternative way to specify colors</a:t>
            </a:r>
            <a:endParaRPr lang="en-US" dirty="0"/>
          </a:p>
          <a:p>
            <a:endParaRPr lang="en-IN" altLang="en-IN" dirty="0"/>
          </a:p>
        </p:txBody>
      </p:sp>
      <p:pic>
        <p:nvPicPr>
          <p:cNvPr id="5" name="Picture 4"/>
          <p:cNvPicPr>
            <a:picLocks noChangeAspect="1"/>
          </p:cNvPicPr>
          <p:nvPr/>
        </p:nvPicPr>
        <p:blipFill>
          <a:blip r:embed="rId1"/>
          <a:stretch>
            <a:fillRect/>
          </a:stretch>
        </p:blipFill>
        <p:spPr>
          <a:xfrm>
            <a:off x="673260" y="2800272"/>
            <a:ext cx="8484243" cy="3899132"/>
          </a:xfrm>
          <a:prstGeom prst="rect">
            <a:avLst/>
          </a:prstGeom>
        </p:spPr>
      </p:pic>
      <p:sp>
        <p:nvSpPr>
          <p:cNvPr id="7" name="TextBox 6"/>
          <p:cNvSpPr txBox="1"/>
          <p:nvPr/>
        </p:nvSpPr>
        <p:spPr>
          <a:xfrm>
            <a:off x="9322443" y="3068420"/>
            <a:ext cx="2647708" cy="2308324"/>
          </a:xfrm>
          <a:prstGeom prst="rect">
            <a:avLst/>
          </a:prstGeom>
          <a:noFill/>
        </p:spPr>
        <p:txBody>
          <a:bodyPr wrap="square" numCol="1">
            <a:spAutoFit/>
          </a:bodyPr>
          <a:lstStyle/>
          <a:p>
            <a:r>
              <a:rPr lang="en-US" dirty="0">
                <a:solidFill>
                  <a:srgbClr val="EE3A80"/>
                </a:solidFill>
              </a:rPr>
              <a:t>Alpha</a:t>
            </a:r>
            <a:br>
              <a:rPr lang="en-US" b="0" i="0" dirty="0">
                <a:solidFill>
                  <a:srgbClr val="EE3A80"/>
                </a:solidFill>
                <a:effectLst/>
              </a:rPr>
            </a:br>
            <a:r>
              <a:rPr lang="en-US" b="0" i="0" dirty="0">
                <a:solidFill>
                  <a:srgbClr val="242021"/>
                </a:solidFill>
                <a:effectLst/>
              </a:rPr>
              <a:t>This is expressed as a number between </a:t>
            </a:r>
            <a:r>
              <a:rPr lang="en-US" b="1" i="0" dirty="0">
                <a:solidFill>
                  <a:srgbClr val="242021"/>
                </a:solidFill>
                <a:effectLst/>
              </a:rPr>
              <a:t>0 </a:t>
            </a:r>
            <a:r>
              <a:rPr lang="en-US" b="0" i="0" dirty="0">
                <a:solidFill>
                  <a:srgbClr val="242021"/>
                </a:solidFill>
                <a:effectLst/>
              </a:rPr>
              <a:t>and </a:t>
            </a:r>
            <a:r>
              <a:rPr lang="en-US" b="1" i="0" dirty="0">
                <a:solidFill>
                  <a:srgbClr val="242021"/>
                </a:solidFill>
                <a:effectLst/>
              </a:rPr>
              <a:t>1.0</a:t>
            </a:r>
            <a:r>
              <a:rPr lang="en-US" b="0" i="0" dirty="0">
                <a:solidFill>
                  <a:srgbClr val="242021"/>
                </a:solidFill>
                <a:effectLst/>
              </a:rPr>
              <a:t>. For example, </a:t>
            </a:r>
            <a:r>
              <a:rPr lang="en-US" b="1" i="0" dirty="0">
                <a:solidFill>
                  <a:srgbClr val="242021"/>
                </a:solidFill>
                <a:effectLst/>
              </a:rPr>
              <a:t>0.5 </a:t>
            </a:r>
            <a:r>
              <a:rPr lang="en-US" b="0" i="0" dirty="0">
                <a:solidFill>
                  <a:srgbClr val="242021"/>
                </a:solidFill>
                <a:effectLst/>
              </a:rPr>
              <a:t>represents 50%</a:t>
            </a:r>
            <a:r>
              <a:rPr lang="en-US" dirty="0">
                <a:solidFill>
                  <a:srgbClr val="242021"/>
                </a:solidFill>
              </a:rPr>
              <a:t> </a:t>
            </a:r>
            <a:r>
              <a:rPr lang="en-US" b="0" i="0" dirty="0">
                <a:solidFill>
                  <a:srgbClr val="242021"/>
                </a:solidFill>
                <a:effectLst/>
              </a:rPr>
              <a:t>transparency, and </a:t>
            </a:r>
            <a:r>
              <a:rPr lang="en-US" b="1" i="0" dirty="0" smtClean="0">
                <a:solidFill>
                  <a:srgbClr val="242021"/>
                </a:solidFill>
                <a:effectLst/>
              </a:rPr>
              <a:t>0.0: </a:t>
            </a:r>
            <a:r>
              <a:rPr lang="en-US" i="0" dirty="0" smtClean="0">
                <a:solidFill>
                  <a:srgbClr val="242021"/>
                </a:solidFill>
                <a:effectLst/>
              </a:rPr>
              <a:t>fully transparent.</a:t>
            </a:r>
            <a:br>
              <a:rPr lang="en-US" dirty="0"/>
            </a:br>
            <a:endParaRPr lang="en-IN" altLang="en-I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Box Model</a:t>
            </a:r>
            <a:endParaRPr lang="en-IN" altLang="en-IN" dirty="0"/>
          </a:p>
        </p:txBody>
      </p:sp>
      <p:sp>
        <p:nvSpPr>
          <p:cNvPr id="3" name="Content Placeholder 2"/>
          <p:cNvSpPr>
            <a:spLocks noGrp="1"/>
          </p:cNvSpPr>
          <p:nvPr>
            <p:ph idx="1"/>
          </p:nvPr>
        </p:nvSpPr>
        <p:spPr>
          <a:xfrm>
            <a:off x="838200" y="1513635"/>
            <a:ext cx="10515600" cy="4351338"/>
          </a:xfrm>
        </p:spPr>
        <p:txBody>
          <a:bodyPr numCol="1">
            <a:normAutofit/>
          </a:bodyPr>
          <a:lstStyle/>
          <a:p>
            <a:pPr algn="just"/>
            <a:r>
              <a:rPr lang="en-US" sz="2400" dirty="0"/>
              <a:t>The key to understanding how CSS works is to imagine that there is an invisible box around every HTML element.</a:t>
            </a:r>
            <a:endParaRPr lang="en-US" sz="2400" dirty="0"/>
          </a:p>
          <a:p>
            <a:pPr algn="just"/>
            <a:r>
              <a:rPr lang="en-US" sz="2400" dirty="0"/>
              <a:t>The CSS box model is essentially a box that wraps around every HTML element. It consists of: </a:t>
            </a:r>
            <a:r>
              <a:rPr lang="en-US" sz="2400" b="1" dirty="0">
                <a:solidFill>
                  <a:srgbClr val="FF0000"/>
                </a:solidFill>
              </a:rPr>
              <a:t>content, padding, borders and margins</a:t>
            </a:r>
            <a:endParaRPr lang="en-US" sz="2400" b="1" dirty="0">
              <a:solidFill>
                <a:srgbClr val="FF0000"/>
              </a:solidFill>
            </a:endParaRPr>
          </a:p>
          <a:p>
            <a:pPr algn="just"/>
            <a:r>
              <a:rPr lang="en-US" sz="2400" dirty="0"/>
              <a:t>CSS allows you to create rules that control the way that each individual box (and the contents of that box) is presented.</a:t>
            </a:r>
            <a:endParaRPr lang="en-US" sz="2400" dirty="0"/>
          </a:p>
          <a:p>
            <a:pPr algn="just"/>
            <a:endParaRPr lang="en-IN" altLang="en-IN" sz="2000" dirty="0"/>
          </a:p>
        </p:txBody>
      </p:sp>
      <p:pic>
        <p:nvPicPr>
          <p:cNvPr id="5" name="Picture 4"/>
          <p:cNvPicPr>
            <a:picLocks noChangeAspect="1"/>
          </p:cNvPicPr>
          <p:nvPr/>
        </p:nvPicPr>
        <p:blipFill>
          <a:blip r:embed="rId1"/>
          <a:stretch>
            <a:fillRect/>
          </a:stretch>
        </p:blipFill>
        <p:spPr>
          <a:xfrm>
            <a:off x="3608192" y="3822413"/>
            <a:ext cx="5970657" cy="3035587"/>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numCol="1"/>
          <a:lstStyle/>
          <a:p>
            <a:pPr algn="just">
              <a:lnSpc>
                <a:spcPct val="150000"/>
              </a:lnSpc>
            </a:pPr>
            <a:r>
              <a:rPr lang="en-US" dirty="0"/>
              <a:t>Content - The content of the box, where text and images appear</a:t>
            </a:r>
            <a:endParaRPr lang="en-US" dirty="0"/>
          </a:p>
          <a:p>
            <a:pPr algn="just">
              <a:lnSpc>
                <a:spcPct val="150000"/>
              </a:lnSpc>
            </a:pPr>
            <a:r>
              <a:rPr lang="en-US" dirty="0"/>
              <a:t>Padding - Clears an area around the content. The padding is transparent</a:t>
            </a:r>
            <a:endParaRPr lang="en-US" dirty="0"/>
          </a:p>
          <a:p>
            <a:pPr algn="just">
              <a:lnSpc>
                <a:spcPct val="150000"/>
              </a:lnSpc>
            </a:pPr>
            <a:r>
              <a:rPr lang="en-US" dirty="0"/>
              <a:t>Border - A border that goes around the padding and content</a:t>
            </a:r>
            <a:endParaRPr lang="en-US" dirty="0"/>
          </a:p>
          <a:p>
            <a:pPr algn="just">
              <a:lnSpc>
                <a:spcPct val="150000"/>
              </a:lnSpc>
            </a:pPr>
            <a:r>
              <a:rPr lang="en-US" dirty="0"/>
              <a:t>Margin - Clears an area outside the border. The margin is transparent</a:t>
            </a:r>
            <a:endParaRPr lang="en-IN" alt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69895" y="1550504"/>
            <a:ext cx="10572748" cy="4224894"/>
          </a:xfrm>
          <a:prstGeom prst="rect">
            <a:avLst/>
          </a:prstGeom>
        </p:spPr>
      </p:pic>
      <p:sp>
        <p:nvSpPr>
          <p:cNvPr id="3" name="Rectangle 2"/>
          <p:cNvSpPr/>
          <p:nvPr/>
        </p:nvSpPr>
        <p:spPr>
          <a:xfrm>
            <a:off x="4532100" y="607152"/>
            <a:ext cx="2730235" cy="523220"/>
          </a:xfrm>
          <a:prstGeom prst="rect">
            <a:avLst/>
          </a:prstGeom>
        </p:spPr>
        <p:txBody>
          <a:bodyPr wrap="none" numCol="1">
            <a:spAutoFit/>
          </a:bodyPr>
          <a:lstStyle/>
          <a:p>
            <a:pPr algn="just"/>
            <a:r>
              <a:rPr lang="en-US" sz="2800" b="1" dirty="0">
                <a:solidFill>
                  <a:srgbClr val="000000"/>
                </a:solidFill>
                <a:latin typeface="Verdana" panose="020B0604030504040204" pitchFamily="34" charset="0"/>
              </a:rPr>
              <a:t>Internal CSS</a:t>
            </a:r>
            <a:endParaRPr lang="en-US" sz="2800" b="1" dirty="0">
              <a:solidFill>
                <a:srgbClr val="000000"/>
              </a:solidFill>
              <a:latin typeface="Verdana" panose="020B0604030504040204"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Height &amp; Width</a:t>
            </a:r>
            <a:endParaRPr lang="en-IN" altLang="en-IN" dirty="0"/>
          </a:p>
        </p:txBody>
      </p:sp>
      <p:pic>
        <p:nvPicPr>
          <p:cNvPr id="9" name="Content Placeholder 8"/>
          <p:cNvPicPr>
            <a:picLocks noGrp="1" noChangeAspect="1"/>
          </p:cNvPicPr>
          <p:nvPr>
            <p:ph idx="1"/>
          </p:nvPr>
        </p:nvPicPr>
        <p:blipFill rotWithShape="1">
          <a:blip r:embed="rId1">
            <a:extLst>
              <a:ext uri="{28A0092B-C50C-407E-A947-70E740481C1C}">
                <a14:useLocalDpi xmlns:a14="http://schemas.microsoft.com/office/drawing/2010/main" val="0"/>
              </a:ext>
            </a:extLst>
          </a:blip>
          <a:srcRect l="2918" t="25609" r="30948" b="13742"/>
          <a:stretch>
            <a:fillRect/>
          </a:stretch>
        </p:blipFill>
        <p:spPr>
          <a:xfrm>
            <a:off x="953946" y="1435260"/>
            <a:ext cx="10076727" cy="5197949"/>
          </a:xfrm>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height and width Values</a:t>
            </a:r>
            <a:endParaRPr lang="en-IN" altLang="en-IN" dirty="0"/>
          </a:p>
        </p:txBody>
      </p:sp>
      <p:sp>
        <p:nvSpPr>
          <p:cNvPr id="3" name="Content Placeholder 2"/>
          <p:cNvSpPr>
            <a:spLocks noGrp="1"/>
          </p:cNvSpPr>
          <p:nvPr>
            <p:ph idx="1"/>
          </p:nvPr>
        </p:nvSpPr>
        <p:spPr>
          <a:xfrm>
            <a:off x="838200" y="1865381"/>
            <a:ext cx="10515600" cy="4351338"/>
          </a:xfrm>
        </p:spPr>
        <p:txBody>
          <a:bodyPr numCol="1">
            <a:normAutofit/>
          </a:bodyPr>
          <a:lstStyle/>
          <a:p>
            <a:pPr marL="0" indent="0" algn="just">
              <a:lnSpc>
                <a:spcPct val="150000"/>
              </a:lnSpc>
              <a:buNone/>
            </a:pPr>
            <a:r>
              <a:rPr lang="en-US" sz="2400" dirty="0"/>
              <a:t>The height and width properties may have the following values:</a:t>
            </a:r>
            <a:endParaRPr lang="en-US" sz="2400" dirty="0"/>
          </a:p>
          <a:p>
            <a:pPr algn="just">
              <a:lnSpc>
                <a:spcPct val="150000"/>
              </a:lnSpc>
            </a:pPr>
            <a:r>
              <a:rPr lang="en-US" sz="2400" dirty="0"/>
              <a:t>auto - This is default. The browser calculates the height and width</a:t>
            </a:r>
            <a:endParaRPr lang="en-US" sz="2400" dirty="0"/>
          </a:p>
          <a:p>
            <a:pPr algn="just">
              <a:lnSpc>
                <a:spcPct val="150000"/>
              </a:lnSpc>
            </a:pPr>
            <a:r>
              <a:rPr lang="en-US" sz="2400" dirty="0"/>
              <a:t>length - Defines the height/width in </a:t>
            </a:r>
            <a:r>
              <a:rPr lang="en-US" sz="2400" dirty="0" err="1"/>
              <a:t>px</a:t>
            </a:r>
            <a:r>
              <a:rPr lang="en-US" sz="2400" dirty="0"/>
              <a:t>, cm, etc.</a:t>
            </a:r>
            <a:endParaRPr lang="en-US" sz="2400" dirty="0"/>
          </a:p>
          <a:p>
            <a:pPr algn="just">
              <a:lnSpc>
                <a:spcPct val="150000"/>
              </a:lnSpc>
            </a:pPr>
            <a:r>
              <a:rPr lang="en-US" sz="2400" dirty="0"/>
              <a:t>% - Defines the height/width in percent of the containing block</a:t>
            </a:r>
            <a:endParaRPr lang="en-US" sz="2400" dirty="0"/>
          </a:p>
          <a:p>
            <a:pPr algn="just">
              <a:lnSpc>
                <a:spcPct val="150000"/>
              </a:lnSpc>
            </a:pPr>
            <a:r>
              <a:rPr lang="en-US" sz="2400" dirty="0"/>
              <a:t>initial - Sets the height/width to its default value</a:t>
            </a:r>
            <a:endParaRPr lang="en-US" sz="2400" dirty="0"/>
          </a:p>
          <a:p>
            <a:pPr algn="just">
              <a:lnSpc>
                <a:spcPct val="150000"/>
              </a:lnSpc>
            </a:pPr>
            <a:r>
              <a:rPr lang="en-US" sz="2400" dirty="0"/>
              <a:t>inherit - The height/width will be inherited from its parent value</a:t>
            </a:r>
            <a:endParaRPr lang="en-IN" altLang="en-IN" sz="24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Width and Height of an Element</a:t>
            </a:r>
            <a:endParaRPr lang="en-IN" altLang="en-IN" dirty="0"/>
          </a:p>
        </p:txBody>
      </p:sp>
      <p:sp>
        <p:nvSpPr>
          <p:cNvPr id="3" name="Content Placeholder 2"/>
          <p:cNvSpPr>
            <a:spLocks noGrp="1"/>
          </p:cNvSpPr>
          <p:nvPr>
            <p:ph idx="1"/>
          </p:nvPr>
        </p:nvSpPr>
        <p:spPr/>
        <p:txBody>
          <a:bodyPr numCol="1"/>
          <a:lstStyle/>
          <a:p>
            <a:pPr algn="l">
              <a:lnSpc>
                <a:spcPct val="150000"/>
              </a:lnSpc>
            </a:pPr>
            <a:r>
              <a:rPr lang="en-US" b="0" i="0" dirty="0">
                <a:solidFill>
                  <a:srgbClr val="000000"/>
                </a:solidFill>
                <a:effectLst/>
                <a:highlight>
                  <a:srgbClr val="FFFFFF"/>
                </a:highlight>
              </a:rPr>
              <a:t>The total width of an element should be calculated like this:</a:t>
            </a:r>
            <a:endParaRPr lang="en-US" b="0" i="0" dirty="0">
              <a:solidFill>
                <a:srgbClr val="000000"/>
              </a:solidFill>
              <a:effectLst/>
              <a:highlight>
                <a:srgbClr val="FFFFFF"/>
              </a:highlight>
            </a:endParaRPr>
          </a:p>
          <a:p>
            <a:pPr marL="0" indent="0" algn="l">
              <a:lnSpc>
                <a:spcPct val="150000"/>
              </a:lnSpc>
              <a:buNone/>
            </a:pPr>
            <a:r>
              <a:rPr lang="en-US" b="0" i="0" dirty="0">
                <a:solidFill>
                  <a:srgbClr val="000000"/>
                </a:solidFill>
                <a:effectLst/>
                <a:highlight>
                  <a:srgbClr val="FFFFFF"/>
                </a:highlight>
              </a:rPr>
              <a:t>	</a:t>
            </a:r>
            <a:r>
              <a:rPr lang="en-US" sz="2400" b="0" i="0" dirty="0">
                <a:solidFill>
                  <a:srgbClr val="000000"/>
                </a:solidFill>
                <a:effectLst/>
                <a:highlight>
                  <a:srgbClr val="FFFFFF"/>
                </a:highlight>
              </a:rPr>
              <a:t>Total element width = width + left padding + right padding + left border + 	right border</a:t>
            </a:r>
            <a:endParaRPr lang="en-US" b="0" i="0" dirty="0">
              <a:solidFill>
                <a:srgbClr val="000000"/>
              </a:solidFill>
              <a:effectLst/>
              <a:highlight>
                <a:srgbClr val="FFFFFF"/>
              </a:highlight>
            </a:endParaRPr>
          </a:p>
          <a:p>
            <a:pPr algn="l">
              <a:lnSpc>
                <a:spcPct val="150000"/>
              </a:lnSpc>
            </a:pPr>
            <a:r>
              <a:rPr lang="en-US" b="0" i="0" dirty="0">
                <a:solidFill>
                  <a:srgbClr val="000000"/>
                </a:solidFill>
                <a:effectLst/>
                <a:highlight>
                  <a:srgbClr val="FFFFFF"/>
                </a:highlight>
              </a:rPr>
              <a:t>The total height of an element should be calculated like this:</a:t>
            </a:r>
            <a:endParaRPr lang="en-US" b="0" i="0" dirty="0">
              <a:solidFill>
                <a:srgbClr val="000000"/>
              </a:solidFill>
              <a:effectLst/>
              <a:highlight>
                <a:srgbClr val="FFFFFF"/>
              </a:highlight>
            </a:endParaRPr>
          </a:p>
          <a:p>
            <a:pPr marL="457200" lvl="1" indent="0">
              <a:lnSpc>
                <a:spcPct val="150000"/>
              </a:lnSpc>
              <a:buNone/>
            </a:pPr>
            <a:r>
              <a:rPr lang="en-US" b="0" i="0" dirty="0">
                <a:solidFill>
                  <a:srgbClr val="000000"/>
                </a:solidFill>
                <a:effectLst/>
                <a:highlight>
                  <a:srgbClr val="FFFFFF"/>
                </a:highlight>
              </a:rPr>
              <a:t>Total element height = height + top padding + bottom padding + top border + bottom border</a:t>
            </a:r>
            <a:endParaRPr lang="en-US" b="0" i="0" dirty="0">
              <a:solidFill>
                <a:srgbClr val="000000"/>
              </a:solidFill>
              <a:effectLst/>
              <a:highlight>
                <a:srgbClr val="FFFFFF"/>
              </a:highlight>
            </a:endParaRPr>
          </a:p>
          <a:p>
            <a:pPr>
              <a:lnSpc>
                <a:spcPct val="150000"/>
              </a:lnSpc>
            </a:pPr>
            <a:endParaRPr lang="en-IN" altLang="en-IN"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1"/>
          <a:srcRect b="4766"/>
          <a:stretch>
            <a:fillRect/>
          </a:stretch>
        </p:blipFill>
        <p:spPr>
          <a:xfrm>
            <a:off x="838200" y="365125"/>
            <a:ext cx="10204048" cy="3336997"/>
          </a:xfrm>
          <a:prstGeom prst="rect">
            <a:avLst/>
          </a:prstGeom>
        </p:spPr>
      </p:pic>
      <p:pic>
        <p:nvPicPr>
          <p:cNvPr id="6" name="Picture 5"/>
          <p:cNvPicPr>
            <a:picLocks noChangeAspect="1"/>
          </p:cNvPicPr>
          <p:nvPr/>
        </p:nvPicPr>
        <p:blipFill>
          <a:blip r:embed="rId2"/>
          <a:stretch>
            <a:fillRect/>
          </a:stretch>
        </p:blipFill>
        <p:spPr>
          <a:xfrm>
            <a:off x="5251653" y="2896112"/>
            <a:ext cx="4980368" cy="320980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Limiting height and width</a:t>
            </a:r>
            <a:endParaRPr lang="en-IN" altLang="en-IN" dirty="0"/>
          </a:p>
        </p:txBody>
      </p:sp>
      <p:graphicFrame>
        <p:nvGraphicFramePr>
          <p:cNvPr id="4" name="Content Placeholder 3"/>
          <p:cNvGraphicFramePr>
            <a:graphicFrameLocks noGrp="1"/>
          </p:cNvGraphicFramePr>
          <p:nvPr>
            <p:ph idx="1"/>
          </p:nvPr>
        </p:nvGraphicFramePr>
        <p:xfrm>
          <a:off x="2319399" y="1792459"/>
          <a:ext cx="7553201" cy="1879600"/>
        </p:xfrm>
        <a:graphic>
          <a:graphicData uri="http://schemas.openxmlformats.org/drawingml/2006/table">
            <a:tbl>
              <a:tblPr/>
              <a:tblGrid>
                <a:gridCol w="1509262"/>
                <a:gridCol w="6043939"/>
              </a:tblGrid>
              <a:tr h="0">
                <a:tc>
                  <a:txBody>
                    <a:bodyPr numCol="1"/>
                    <a:lstStyle/>
                    <a:p>
                      <a:pPr algn="l" fontAlgn="t"/>
                      <a:r>
                        <a:rPr lang="en-IN" altLang="en-IN">
                          <a:effectLst/>
                        </a:rPr>
                        <a:t>Property</a:t>
                      </a:r>
                      <a:endParaRPr lang="en-IN" altLang="en-IN">
                        <a:effectLst/>
                      </a:endParaRP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numCol="1"/>
                    <a:lstStyle/>
                    <a:p>
                      <a:pPr algn="l" fontAlgn="t"/>
                      <a:r>
                        <a:rPr lang="en-IN" altLang="en-IN">
                          <a:effectLst/>
                        </a:rPr>
                        <a:t>Description</a:t>
                      </a:r>
                      <a:endParaRPr lang="en-IN" altLang="en-IN">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r>
              <a:tr h="0">
                <a:tc>
                  <a:txBody>
                    <a:bodyPr numCol="1"/>
                    <a:lstStyle/>
                    <a:p>
                      <a:pPr algn="l" fontAlgn="t"/>
                      <a:r>
                        <a:rPr lang="en-IN" altLang="en-IN" dirty="0">
                          <a:effectLst/>
                        </a:rPr>
                        <a:t>max-height</a:t>
                      </a:r>
                      <a:endParaRPr lang="en-IN" altLang="en-IN" dirty="0">
                        <a:effectLst/>
                      </a:endParaRP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numCol="1"/>
                    <a:lstStyle/>
                    <a:p>
                      <a:pPr algn="l" fontAlgn="t"/>
                      <a:r>
                        <a:rPr lang="en-US" dirty="0">
                          <a:effectLst/>
                        </a:rPr>
                        <a:t>Sets the maximum height of an element</a:t>
                      </a:r>
                      <a:endParaRPr lang="en-US" dirty="0">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r>
              <a:tr h="0">
                <a:tc>
                  <a:txBody>
                    <a:bodyPr numCol="1"/>
                    <a:lstStyle/>
                    <a:p>
                      <a:pPr algn="l" fontAlgn="t"/>
                      <a:r>
                        <a:rPr lang="en-IN" altLang="en-IN" dirty="0">
                          <a:effectLst/>
                        </a:rPr>
                        <a:t>max-width</a:t>
                      </a:r>
                      <a:endParaRPr lang="en-IN" altLang="en-IN" dirty="0">
                        <a:effectLst/>
                      </a:endParaRP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c>
                  <a:txBody>
                    <a:bodyPr numCol="1"/>
                    <a:lstStyle/>
                    <a:p>
                      <a:pPr algn="l" fontAlgn="t"/>
                      <a:r>
                        <a:rPr lang="en-US">
                          <a:effectLst/>
                        </a:rPr>
                        <a:t>Sets the maximum width of an element</a:t>
                      </a:r>
                      <a:endParaRPr lang="en-US">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E7E9EB"/>
                    </a:solidFill>
                  </a:tcPr>
                </a:tc>
              </a:tr>
              <a:tr h="0">
                <a:tc>
                  <a:txBody>
                    <a:bodyPr numCol="1"/>
                    <a:lstStyle/>
                    <a:p>
                      <a:pPr algn="l" fontAlgn="t"/>
                      <a:r>
                        <a:rPr lang="en-IN" altLang="en-IN" dirty="0">
                          <a:effectLst/>
                        </a:rPr>
                        <a:t>min-height</a:t>
                      </a:r>
                      <a:endParaRPr lang="en-IN" altLang="en-IN" dirty="0">
                        <a:effectLst/>
                      </a:endParaRP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c>
                  <a:txBody>
                    <a:bodyPr numCol="1"/>
                    <a:lstStyle/>
                    <a:p>
                      <a:pPr algn="l" fontAlgn="t"/>
                      <a:r>
                        <a:rPr lang="en-US" dirty="0">
                          <a:effectLst/>
                        </a:rPr>
                        <a:t>Sets the minimum height of an element</a:t>
                      </a:r>
                      <a:endParaRPr lang="en-US" dirty="0">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solidFill>
                      <a:srgbClr val="FFFFFF"/>
                    </a:solidFill>
                  </a:tcPr>
                </a:tc>
              </a:tr>
              <a:tr h="0">
                <a:tc>
                  <a:txBody>
                    <a:bodyPr numCol="1"/>
                    <a:lstStyle/>
                    <a:p>
                      <a:pPr algn="l" fontAlgn="t"/>
                      <a:r>
                        <a:rPr lang="en-IN" altLang="en-IN" dirty="0">
                          <a:effectLst/>
                        </a:rPr>
                        <a:t>min-width</a:t>
                      </a:r>
                      <a:endParaRPr lang="en-IN" altLang="en-IN" dirty="0">
                        <a:effectLst/>
                      </a:endParaRPr>
                    </a:p>
                  </a:txBody>
                  <a:tcPr marL="1016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c>
                  <a:txBody>
                    <a:bodyPr numCol="1"/>
                    <a:lstStyle/>
                    <a:p>
                      <a:pPr algn="l" fontAlgn="t"/>
                      <a:r>
                        <a:rPr lang="en-US" dirty="0">
                          <a:effectLst/>
                        </a:rPr>
                        <a:t>Sets the minimum width of an element</a:t>
                      </a:r>
                      <a:endParaRPr lang="en-US" dirty="0">
                        <a:effectLst/>
                      </a:endParaRPr>
                    </a:p>
                  </a:txBody>
                  <a:tcPr marL="50800" marR="50800" marT="50800" marB="50800">
                    <a:lnL w="6350" cap="flat" cmpd="sng" algn="ctr">
                      <a:solidFill>
                        <a:srgbClr val="CCCCCC"/>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7E9EB"/>
                    </a:solidFill>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Overflow</a:t>
            </a:r>
            <a:endParaRPr lang="en-IN" altLang="en-IN" dirty="0"/>
          </a:p>
        </p:txBody>
      </p:sp>
      <p:sp>
        <p:nvSpPr>
          <p:cNvPr id="3" name="Content Placeholder 2"/>
          <p:cNvSpPr>
            <a:spLocks noGrp="1"/>
          </p:cNvSpPr>
          <p:nvPr>
            <p:ph idx="1"/>
          </p:nvPr>
        </p:nvSpPr>
        <p:spPr/>
        <p:txBody>
          <a:bodyPr numCol="1">
            <a:normAutofit/>
          </a:bodyPr>
          <a:lstStyle/>
          <a:p>
            <a:pPr algn="just">
              <a:lnSpc>
                <a:spcPct val="150000"/>
              </a:lnSpc>
            </a:pPr>
            <a:r>
              <a:rPr lang="en-US" sz="2400" dirty="0"/>
              <a:t>The overflow property tells the browser what to do if the content contained within a box is larger than the box itself.</a:t>
            </a:r>
            <a:endParaRPr lang="en-US" sz="2400" dirty="0"/>
          </a:p>
          <a:p>
            <a:pPr algn="just">
              <a:lnSpc>
                <a:spcPct val="150000"/>
              </a:lnSpc>
            </a:pPr>
            <a:r>
              <a:rPr lang="en-US" sz="2400" dirty="0"/>
              <a:t>The overflow property has the following values:</a:t>
            </a:r>
            <a:endParaRPr lang="en-US" sz="2400" dirty="0"/>
          </a:p>
          <a:p>
            <a:pPr lvl="1" algn="just">
              <a:lnSpc>
                <a:spcPct val="150000"/>
              </a:lnSpc>
            </a:pPr>
            <a:r>
              <a:rPr lang="en-US" sz="2000" b="1" dirty="0">
                <a:solidFill>
                  <a:srgbClr val="FF0000"/>
                </a:solidFill>
              </a:rPr>
              <a:t>visible</a:t>
            </a:r>
            <a:r>
              <a:rPr lang="en-US" sz="2000" dirty="0"/>
              <a:t> - Default. The overflow is not clipped. The content renders outside the element's box</a:t>
            </a:r>
            <a:endParaRPr lang="en-US" sz="2000" dirty="0"/>
          </a:p>
          <a:p>
            <a:pPr lvl="1" algn="just">
              <a:lnSpc>
                <a:spcPct val="150000"/>
              </a:lnSpc>
            </a:pPr>
            <a:r>
              <a:rPr lang="en-US" sz="2000" b="1" dirty="0">
                <a:solidFill>
                  <a:srgbClr val="FF0000"/>
                </a:solidFill>
              </a:rPr>
              <a:t>hidden</a:t>
            </a:r>
            <a:r>
              <a:rPr lang="en-US" sz="2000" dirty="0"/>
              <a:t> - The overflow is clipped, and the rest of the content will be invisible</a:t>
            </a:r>
            <a:endParaRPr lang="en-US" sz="2000" dirty="0"/>
          </a:p>
          <a:p>
            <a:pPr lvl="1" algn="just">
              <a:lnSpc>
                <a:spcPct val="150000"/>
              </a:lnSpc>
            </a:pPr>
            <a:r>
              <a:rPr lang="en-US" sz="2000" b="1" dirty="0">
                <a:solidFill>
                  <a:srgbClr val="FF0000"/>
                </a:solidFill>
              </a:rPr>
              <a:t>scroll</a:t>
            </a:r>
            <a:r>
              <a:rPr lang="en-US" sz="2000" dirty="0"/>
              <a:t> - The overflow is clipped, and a scrollbar is added to see the rest of the content</a:t>
            </a:r>
            <a:endParaRPr lang="en-US" sz="2000" dirty="0"/>
          </a:p>
          <a:p>
            <a:pPr lvl="1" algn="just">
              <a:lnSpc>
                <a:spcPct val="150000"/>
              </a:lnSpc>
            </a:pPr>
            <a:r>
              <a:rPr lang="en-US" sz="2000" b="1" dirty="0">
                <a:solidFill>
                  <a:srgbClr val="FF0000"/>
                </a:solidFill>
              </a:rPr>
              <a:t>auto</a:t>
            </a:r>
            <a:r>
              <a:rPr lang="en-US" sz="2000" dirty="0"/>
              <a:t> - Similar to scroll, but it adds scrollbars only when necessary</a:t>
            </a:r>
            <a:endParaRPr lang="en-IN" altLang="en-IN" sz="2000"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25365" y="1492983"/>
            <a:ext cx="8646009" cy="4120738"/>
          </a:xfrm>
          <a:prstGeom prst="rect">
            <a:avLst/>
          </a:prstGeom>
        </p:spPr>
      </p:pic>
      <p:pic>
        <p:nvPicPr>
          <p:cNvPr id="7" name="Picture 6"/>
          <p:cNvPicPr>
            <a:picLocks noChangeAspect="1"/>
          </p:cNvPicPr>
          <p:nvPr/>
        </p:nvPicPr>
        <p:blipFill>
          <a:blip r:embed="rId2"/>
          <a:stretch>
            <a:fillRect/>
          </a:stretch>
        </p:blipFill>
        <p:spPr>
          <a:xfrm>
            <a:off x="9219180" y="1678178"/>
            <a:ext cx="2133710" cy="3321221"/>
          </a:xfrm>
          <a:prstGeom prst="rect">
            <a:avLst/>
          </a:prstGeom>
        </p:spPr>
      </p:pic>
      <p:sp>
        <p:nvSpPr>
          <p:cNvPr id="8" name="TextBox 7"/>
          <p:cNvSpPr txBox="1"/>
          <p:nvPr/>
        </p:nvSpPr>
        <p:spPr>
          <a:xfrm>
            <a:off x="2639028" y="592394"/>
            <a:ext cx="5669052" cy="523220"/>
          </a:xfrm>
          <a:prstGeom prst="rect">
            <a:avLst/>
          </a:prstGeom>
          <a:noFill/>
        </p:spPr>
        <p:txBody>
          <a:bodyPr wrap="none" numCol="1" rtlCol="0">
            <a:spAutoFit/>
          </a:bodyPr>
          <a:lstStyle/>
          <a:p>
            <a:r>
              <a:rPr lang="en-US" sz="2800" b="1" dirty="0"/>
              <a:t>With default overflow value :: visible</a:t>
            </a:r>
            <a:endParaRPr lang="en-IN" altLang="en-IN" sz="2800" b="1"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39028" y="592394"/>
            <a:ext cx="4360233" cy="523220"/>
          </a:xfrm>
          <a:prstGeom prst="rect">
            <a:avLst/>
          </a:prstGeom>
          <a:noFill/>
        </p:spPr>
        <p:txBody>
          <a:bodyPr wrap="none" numCol="1" rtlCol="0">
            <a:spAutoFit/>
          </a:bodyPr>
          <a:lstStyle/>
          <a:p>
            <a:r>
              <a:rPr lang="en-US" sz="2800" b="1" dirty="0"/>
              <a:t>With overflow value :: scroll</a:t>
            </a:r>
            <a:endParaRPr lang="en-IN" altLang="en-IN" sz="2800" b="1" dirty="0"/>
          </a:p>
        </p:txBody>
      </p:sp>
      <p:pic>
        <p:nvPicPr>
          <p:cNvPr id="3" name="Picture 2"/>
          <p:cNvPicPr>
            <a:picLocks noChangeAspect="1"/>
          </p:cNvPicPr>
          <p:nvPr/>
        </p:nvPicPr>
        <p:blipFill>
          <a:blip r:embed="rId1"/>
          <a:stretch>
            <a:fillRect/>
          </a:stretch>
        </p:blipFill>
        <p:spPr>
          <a:xfrm>
            <a:off x="650507" y="1339742"/>
            <a:ext cx="8292569" cy="4320278"/>
          </a:xfrm>
          <a:prstGeom prst="rect">
            <a:avLst/>
          </a:prstGeom>
        </p:spPr>
      </p:pic>
      <p:pic>
        <p:nvPicPr>
          <p:cNvPr id="6" name="Picture 5"/>
          <p:cNvPicPr>
            <a:picLocks noChangeAspect="1"/>
          </p:cNvPicPr>
          <p:nvPr/>
        </p:nvPicPr>
        <p:blipFill>
          <a:blip r:embed="rId2"/>
          <a:stretch>
            <a:fillRect/>
          </a:stretch>
        </p:blipFill>
        <p:spPr>
          <a:xfrm>
            <a:off x="8419401" y="472039"/>
            <a:ext cx="3352052" cy="3253463"/>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639028" y="592394"/>
            <a:ext cx="4613058" cy="523220"/>
          </a:xfrm>
          <a:prstGeom prst="rect">
            <a:avLst/>
          </a:prstGeom>
          <a:noFill/>
        </p:spPr>
        <p:txBody>
          <a:bodyPr wrap="none" numCol="1" rtlCol="0">
            <a:spAutoFit/>
          </a:bodyPr>
          <a:lstStyle/>
          <a:p>
            <a:r>
              <a:rPr lang="en-US" sz="2800" b="1" dirty="0"/>
              <a:t>With overflow value :: hidden</a:t>
            </a:r>
            <a:endParaRPr lang="en-IN" altLang="en-IN" sz="2800" b="1" dirty="0"/>
          </a:p>
        </p:txBody>
      </p:sp>
      <p:pic>
        <p:nvPicPr>
          <p:cNvPr id="4" name="Picture 3"/>
          <p:cNvPicPr>
            <a:picLocks noChangeAspect="1"/>
          </p:cNvPicPr>
          <p:nvPr/>
        </p:nvPicPr>
        <p:blipFill>
          <a:blip r:embed="rId1"/>
          <a:stretch>
            <a:fillRect/>
          </a:stretch>
        </p:blipFill>
        <p:spPr>
          <a:xfrm>
            <a:off x="8540094" y="432549"/>
            <a:ext cx="3486001" cy="3540641"/>
          </a:xfrm>
          <a:prstGeom prst="rect">
            <a:avLst/>
          </a:prstGeom>
        </p:spPr>
      </p:pic>
      <p:pic>
        <p:nvPicPr>
          <p:cNvPr id="7" name="Picture 6"/>
          <p:cNvPicPr>
            <a:picLocks noChangeAspect="1"/>
          </p:cNvPicPr>
          <p:nvPr/>
        </p:nvPicPr>
        <p:blipFill>
          <a:blip r:embed="rId2"/>
          <a:stretch>
            <a:fillRect/>
          </a:stretch>
        </p:blipFill>
        <p:spPr>
          <a:xfrm>
            <a:off x="269467" y="1481814"/>
            <a:ext cx="8064914" cy="4172164"/>
          </a:xfrm>
          <a:prstGeom prst="rect">
            <a:avLst/>
          </a:prstGeom>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CSS Border</a:t>
            </a:r>
            <a:endParaRPr lang="en-IN" altLang="en-IN" dirty="0"/>
          </a:p>
        </p:txBody>
      </p:sp>
      <p:sp>
        <p:nvSpPr>
          <p:cNvPr id="3" name="Content Placeholder 2"/>
          <p:cNvSpPr>
            <a:spLocks noGrp="1"/>
          </p:cNvSpPr>
          <p:nvPr>
            <p:ph idx="1"/>
          </p:nvPr>
        </p:nvSpPr>
        <p:spPr/>
        <p:txBody>
          <a:bodyPr numCol="1">
            <a:normAutofit fontScale="92500" lnSpcReduction="20000"/>
          </a:bodyPr>
          <a:lstStyle/>
          <a:p>
            <a:pPr algn="just">
              <a:lnSpc>
                <a:spcPct val="150000"/>
              </a:lnSpc>
            </a:pPr>
            <a:r>
              <a:rPr lang="en-US" sz="2600" dirty="0"/>
              <a:t>The border property is used to create a border around an element, such as a div, image, or text. It allows you to customize the appearance of the border, including its color, width, and style.</a:t>
            </a:r>
            <a:endParaRPr lang="en-US" sz="2600" dirty="0"/>
          </a:p>
          <a:p>
            <a:pPr algn="just">
              <a:lnSpc>
                <a:spcPct val="150000"/>
              </a:lnSpc>
            </a:pPr>
            <a:r>
              <a:rPr lang="en-US" sz="2600" dirty="0"/>
              <a:t>Types of Border Properties</a:t>
            </a:r>
            <a:endParaRPr lang="en-US" sz="2600" dirty="0"/>
          </a:p>
          <a:p>
            <a:pPr lvl="1" algn="just">
              <a:lnSpc>
                <a:spcPct val="150000"/>
              </a:lnSpc>
            </a:pPr>
            <a:r>
              <a:rPr lang="en-US" sz="2600" dirty="0"/>
              <a:t>border-style: Specifies whether a border should be solid, dashed line, double line, or one of the other possible values</a:t>
            </a:r>
            <a:endParaRPr lang="en-US" sz="2600" dirty="0"/>
          </a:p>
          <a:p>
            <a:pPr lvl="1" algn="just">
              <a:lnSpc>
                <a:spcPct val="150000"/>
              </a:lnSpc>
            </a:pPr>
            <a:r>
              <a:rPr lang="en-US" sz="2600" dirty="0"/>
              <a:t>border-width: Specifies the width of a border</a:t>
            </a:r>
            <a:endParaRPr lang="en-US" sz="2600" dirty="0"/>
          </a:p>
          <a:p>
            <a:pPr lvl="1" algn="just">
              <a:lnSpc>
                <a:spcPct val="150000"/>
              </a:lnSpc>
            </a:pPr>
            <a:r>
              <a:rPr lang="en-US" sz="2600" dirty="0"/>
              <a:t>border-color: Specifies the color of a border</a:t>
            </a:r>
            <a:endParaRPr lang="en-US" sz="2600" dirty="0"/>
          </a:p>
          <a:p>
            <a:pPr>
              <a:lnSpc>
                <a:spcPct val="150000"/>
              </a:lnSpc>
            </a:pPr>
            <a:endParaRPr lang="en-IN" alt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876157" y="160594"/>
            <a:ext cx="4200209" cy="6531754"/>
          </a:xfrm>
          <a:prstGeom prst="rect">
            <a:avLst/>
          </a:prstGeom>
        </p:spPr>
      </p:pic>
      <p:pic>
        <p:nvPicPr>
          <p:cNvPr id="3" name="Picture 2"/>
          <p:cNvPicPr>
            <a:picLocks noChangeAspect="1"/>
          </p:cNvPicPr>
          <p:nvPr/>
        </p:nvPicPr>
        <p:blipFill>
          <a:blip r:embed="rId2"/>
          <a:stretch>
            <a:fillRect/>
          </a:stretch>
        </p:blipFill>
        <p:spPr>
          <a:xfrm>
            <a:off x="5721401" y="1806995"/>
            <a:ext cx="6182588" cy="3238952"/>
          </a:xfrm>
          <a:prstGeom prst="rect">
            <a:avLst/>
          </a:prstGeom>
        </p:spPr>
      </p:pic>
      <p:sp>
        <p:nvSpPr>
          <p:cNvPr id="4" name="Rectangle 3"/>
          <p:cNvSpPr/>
          <p:nvPr/>
        </p:nvSpPr>
        <p:spPr>
          <a:xfrm>
            <a:off x="6032760" y="305888"/>
            <a:ext cx="1451038" cy="461665"/>
          </a:xfrm>
          <a:prstGeom prst="rect">
            <a:avLst/>
          </a:prstGeom>
        </p:spPr>
        <p:txBody>
          <a:bodyPr wrap="none" numCol="1">
            <a:spAutoFit/>
          </a:bodyPr>
          <a:lstStyle/>
          <a:p>
            <a:r>
              <a:rPr lang="en-US" sz="2400" b="1" dirty="0">
                <a:latin typeface="Arial" panose="02080604020202020204" pitchFamily="34" charset="0"/>
              </a:rPr>
              <a:t>Example</a:t>
            </a:r>
            <a:endParaRPr lang="en-IN" altLang="en-IN" sz="2400" b="1"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border-style</a:t>
            </a:r>
            <a:endParaRPr lang="en-IN" altLang="en-IN" dirty="0"/>
          </a:p>
        </p:txBody>
      </p:sp>
      <p:sp>
        <p:nvSpPr>
          <p:cNvPr id="3" name="Content Placeholder 2"/>
          <p:cNvSpPr>
            <a:spLocks noGrp="1"/>
          </p:cNvSpPr>
          <p:nvPr>
            <p:ph idx="1"/>
          </p:nvPr>
        </p:nvSpPr>
        <p:spPr/>
        <p:txBody>
          <a:bodyPr numCol="1">
            <a:normAutofit/>
          </a:bodyPr>
          <a:lstStyle/>
          <a:p>
            <a:r>
              <a:rPr lang="en-US" sz="2000" dirty="0"/>
              <a:t>The border-style property is used to specify type of border style for an element.</a:t>
            </a:r>
            <a:endParaRPr lang="en-US" sz="2000" dirty="0"/>
          </a:p>
          <a:p>
            <a:endParaRPr lang="en-IN" altLang="en-IN" sz="2000" dirty="0"/>
          </a:p>
        </p:txBody>
      </p:sp>
      <p:pic>
        <p:nvPicPr>
          <p:cNvPr id="5" name="Picture 4"/>
          <p:cNvPicPr>
            <a:picLocks noChangeAspect="1"/>
          </p:cNvPicPr>
          <p:nvPr/>
        </p:nvPicPr>
        <p:blipFill>
          <a:blip r:embed="rId1"/>
          <a:stretch>
            <a:fillRect/>
          </a:stretch>
        </p:blipFill>
        <p:spPr>
          <a:xfrm>
            <a:off x="838200" y="2650904"/>
            <a:ext cx="6364107" cy="3526059"/>
          </a:xfrm>
          <a:prstGeom prst="rect">
            <a:avLst/>
          </a:prstGeom>
        </p:spPr>
      </p:pic>
      <p:pic>
        <p:nvPicPr>
          <p:cNvPr id="7" name="Picture 6"/>
          <p:cNvPicPr>
            <a:picLocks noChangeAspect="1"/>
          </p:cNvPicPr>
          <p:nvPr/>
        </p:nvPicPr>
        <p:blipFill>
          <a:blip r:embed="rId2"/>
          <a:stretch>
            <a:fillRect/>
          </a:stretch>
        </p:blipFill>
        <p:spPr>
          <a:xfrm>
            <a:off x="7500843" y="2390564"/>
            <a:ext cx="3086259" cy="4102311"/>
          </a:xfrm>
          <a:prstGeom prst="rect">
            <a:avLst/>
          </a:prstGeom>
        </p:spPr>
      </p:pic>
      <p:pic>
        <p:nvPicPr>
          <p:cNvPr id="4" name="Picture 3"/>
          <p:cNvPicPr>
            <a:picLocks noChangeAspect="1"/>
          </p:cNvPicPr>
          <p:nvPr/>
        </p:nvPicPr>
        <p:blipFill>
          <a:blip r:embed="rId3"/>
          <a:stretch>
            <a:fillRect/>
          </a:stretch>
        </p:blipFill>
        <p:spPr>
          <a:xfrm>
            <a:off x="5352181" y="365125"/>
            <a:ext cx="6496957" cy="876422"/>
          </a:xfrm>
          <a:prstGeom prst="rect">
            <a:avLst/>
          </a:prstGeom>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Border Style For Individual Sides</a:t>
            </a:r>
            <a:endParaRPr lang="en-IN" altLang="en-IN" dirty="0"/>
          </a:p>
        </p:txBody>
      </p:sp>
      <p:sp>
        <p:nvSpPr>
          <p:cNvPr id="3" name="Content Placeholder 2"/>
          <p:cNvSpPr>
            <a:spLocks noGrp="1"/>
          </p:cNvSpPr>
          <p:nvPr>
            <p:ph idx="1"/>
          </p:nvPr>
        </p:nvSpPr>
        <p:spPr/>
        <p:txBody>
          <a:bodyPr numCol="1">
            <a:normAutofit/>
          </a:bodyPr>
          <a:lstStyle/>
          <a:p>
            <a:r>
              <a:rPr lang="en-US" sz="2400" dirty="0"/>
              <a:t>The property border-style can be exclusively specified for each single-side</a:t>
            </a:r>
            <a:endParaRPr lang="en-IN" altLang="en-IN" sz="2400" dirty="0"/>
          </a:p>
        </p:txBody>
      </p:sp>
      <p:pic>
        <p:nvPicPr>
          <p:cNvPr id="5" name="Picture 4"/>
          <p:cNvPicPr>
            <a:picLocks noChangeAspect="1"/>
          </p:cNvPicPr>
          <p:nvPr/>
        </p:nvPicPr>
        <p:blipFill>
          <a:blip r:embed="rId1"/>
          <a:stretch>
            <a:fillRect/>
          </a:stretch>
        </p:blipFill>
        <p:spPr>
          <a:xfrm>
            <a:off x="6818942" y="2868751"/>
            <a:ext cx="4848340" cy="2701829"/>
          </a:xfrm>
          <a:prstGeom prst="rect">
            <a:avLst/>
          </a:prstGeom>
        </p:spPr>
      </p:pic>
      <p:pic>
        <p:nvPicPr>
          <p:cNvPr id="7" name="Picture 6"/>
          <p:cNvPicPr>
            <a:picLocks noChangeAspect="1"/>
          </p:cNvPicPr>
          <p:nvPr/>
        </p:nvPicPr>
        <p:blipFill>
          <a:blip r:embed="rId2"/>
          <a:stretch>
            <a:fillRect/>
          </a:stretch>
        </p:blipFill>
        <p:spPr>
          <a:xfrm>
            <a:off x="1122891" y="2421247"/>
            <a:ext cx="5185312" cy="4071628"/>
          </a:xfrm>
          <a:prstGeom prst="rect">
            <a:avLst/>
          </a:prstGeom>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Border Width Property</a:t>
            </a:r>
            <a:endParaRPr lang="en-IN" altLang="en-IN" dirty="0"/>
          </a:p>
        </p:txBody>
      </p:sp>
      <p:sp>
        <p:nvSpPr>
          <p:cNvPr id="3" name="Content Placeholder 2"/>
          <p:cNvSpPr>
            <a:spLocks noGrp="1"/>
          </p:cNvSpPr>
          <p:nvPr>
            <p:ph idx="1"/>
          </p:nvPr>
        </p:nvSpPr>
        <p:spPr/>
        <p:txBody>
          <a:bodyPr numCol="1">
            <a:normAutofit/>
          </a:bodyPr>
          <a:lstStyle/>
          <a:p>
            <a:r>
              <a:rPr lang="en-US" sz="2400" dirty="0"/>
              <a:t>The border-width used to specify thickness of a border around an element. It can have values like thin, medium, thick or any length (in </a:t>
            </a:r>
            <a:r>
              <a:rPr lang="en-US" sz="2400" dirty="0" err="1"/>
              <a:t>px</a:t>
            </a:r>
            <a:r>
              <a:rPr lang="en-US" sz="2400" dirty="0"/>
              <a:t>, or </a:t>
            </a:r>
            <a:r>
              <a:rPr lang="en-US" sz="2400" dirty="0" err="1"/>
              <a:t>em</a:t>
            </a:r>
            <a:r>
              <a:rPr lang="en-US" sz="2400" dirty="0"/>
              <a:t> ).</a:t>
            </a:r>
            <a:endParaRPr lang="en-IN" altLang="en-IN" sz="2400" dirty="0"/>
          </a:p>
        </p:txBody>
      </p:sp>
      <p:pic>
        <p:nvPicPr>
          <p:cNvPr id="5" name="Picture 4"/>
          <p:cNvPicPr>
            <a:picLocks noChangeAspect="1"/>
          </p:cNvPicPr>
          <p:nvPr/>
        </p:nvPicPr>
        <p:blipFill>
          <a:blip r:embed="rId1"/>
          <a:stretch>
            <a:fillRect/>
          </a:stretch>
        </p:blipFill>
        <p:spPr>
          <a:xfrm>
            <a:off x="838200" y="2676189"/>
            <a:ext cx="6767173" cy="3816686"/>
          </a:xfrm>
          <a:prstGeom prst="rect">
            <a:avLst/>
          </a:prstGeom>
        </p:spPr>
      </p:pic>
      <p:pic>
        <p:nvPicPr>
          <p:cNvPr id="7" name="Picture 6"/>
          <p:cNvPicPr>
            <a:picLocks noChangeAspect="1"/>
          </p:cNvPicPr>
          <p:nvPr/>
        </p:nvPicPr>
        <p:blipFill>
          <a:blip r:embed="rId2"/>
          <a:stretch>
            <a:fillRect/>
          </a:stretch>
        </p:blipFill>
        <p:spPr>
          <a:xfrm>
            <a:off x="7834856" y="2914884"/>
            <a:ext cx="3820850" cy="3339296"/>
          </a:xfrm>
          <a:prstGeom prst="rect">
            <a:avLst/>
          </a:prstGeo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Border </a:t>
            </a:r>
            <a:r>
              <a:rPr lang="en-IN" altLang="en-IN" dirty="0" err="1"/>
              <a:t>Color</a:t>
            </a:r>
            <a:r>
              <a:rPr lang="en-IN" altLang="en-IN" dirty="0"/>
              <a:t> Property</a:t>
            </a:r>
            <a:endParaRPr lang="en-IN" altLang="en-IN" dirty="0"/>
          </a:p>
        </p:txBody>
      </p:sp>
      <p:sp>
        <p:nvSpPr>
          <p:cNvPr id="3" name="Content Placeholder 2"/>
          <p:cNvSpPr>
            <a:spLocks noGrp="1"/>
          </p:cNvSpPr>
          <p:nvPr>
            <p:ph idx="1"/>
          </p:nvPr>
        </p:nvSpPr>
        <p:spPr/>
        <p:txBody>
          <a:bodyPr numCol="1"/>
          <a:lstStyle/>
          <a:p>
            <a:r>
              <a:rPr lang="en-US" dirty="0"/>
              <a:t>The border-color is used to set the color of border. </a:t>
            </a:r>
            <a:endParaRPr lang="en-IN" altLang="en-IN" dirty="0"/>
          </a:p>
        </p:txBody>
      </p:sp>
      <p:pic>
        <p:nvPicPr>
          <p:cNvPr id="5" name="Picture 4"/>
          <p:cNvPicPr>
            <a:picLocks noChangeAspect="1"/>
          </p:cNvPicPr>
          <p:nvPr/>
        </p:nvPicPr>
        <p:blipFill>
          <a:blip r:embed="rId1"/>
          <a:stretch>
            <a:fillRect/>
          </a:stretch>
        </p:blipFill>
        <p:spPr>
          <a:xfrm>
            <a:off x="838200" y="2503021"/>
            <a:ext cx="7877117" cy="3808879"/>
          </a:xfrm>
          <a:prstGeom prst="rect">
            <a:avLst/>
          </a:prstGeom>
        </p:spPr>
      </p:pic>
      <p:pic>
        <p:nvPicPr>
          <p:cNvPr id="7" name="Picture 6"/>
          <p:cNvPicPr>
            <a:picLocks noChangeAspect="1"/>
          </p:cNvPicPr>
          <p:nvPr/>
        </p:nvPicPr>
        <p:blipFill>
          <a:blip r:embed="rId2"/>
          <a:stretch>
            <a:fillRect/>
          </a:stretch>
        </p:blipFill>
        <p:spPr>
          <a:xfrm>
            <a:off x="7559679" y="2566668"/>
            <a:ext cx="4024215" cy="1724663"/>
          </a:xfrm>
          <a:prstGeom prst="rect">
            <a:avLst/>
          </a:prstGeom>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Border Shorthand Property</a:t>
            </a:r>
            <a:endParaRPr lang="en-IN" altLang="en-IN" dirty="0"/>
          </a:p>
        </p:txBody>
      </p:sp>
      <p:sp>
        <p:nvSpPr>
          <p:cNvPr id="3" name="Content Placeholder 2"/>
          <p:cNvSpPr>
            <a:spLocks noGrp="1"/>
          </p:cNvSpPr>
          <p:nvPr>
            <p:ph idx="1"/>
          </p:nvPr>
        </p:nvSpPr>
        <p:spPr/>
        <p:txBody>
          <a:bodyPr numCol="1"/>
          <a:lstStyle/>
          <a:p>
            <a:r>
              <a:rPr lang="en-US" dirty="0"/>
              <a:t>In CSS, we can use border property to specify style, width and color of border.</a:t>
            </a:r>
            <a:endParaRPr lang="en-IN" altLang="en-IN" dirty="0"/>
          </a:p>
        </p:txBody>
      </p:sp>
      <p:pic>
        <p:nvPicPr>
          <p:cNvPr id="5" name="Picture 4"/>
          <p:cNvPicPr>
            <a:picLocks noChangeAspect="1"/>
          </p:cNvPicPr>
          <p:nvPr/>
        </p:nvPicPr>
        <p:blipFill>
          <a:blip r:embed="rId1"/>
          <a:stretch>
            <a:fillRect/>
          </a:stretch>
        </p:blipFill>
        <p:spPr>
          <a:xfrm>
            <a:off x="2518562" y="3000577"/>
            <a:ext cx="7592612" cy="2127008"/>
          </a:xfrm>
          <a:prstGeom prst="rect">
            <a:avLst/>
          </a:prstGeom>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numCol="1"/>
          <a:lstStyle/>
          <a:p>
            <a:r>
              <a:rPr lang="en-IN" altLang="en-IN" dirty="0"/>
              <a:t>CSS Image As Border</a:t>
            </a:r>
            <a:endParaRPr lang="en-IN" altLang="en-IN" dirty="0"/>
          </a:p>
        </p:txBody>
      </p:sp>
      <p:sp>
        <p:nvSpPr>
          <p:cNvPr id="3" name="Content Placeholder 2"/>
          <p:cNvSpPr>
            <a:spLocks noGrp="1"/>
          </p:cNvSpPr>
          <p:nvPr>
            <p:ph idx="1"/>
          </p:nvPr>
        </p:nvSpPr>
        <p:spPr>
          <a:xfrm>
            <a:off x="838200" y="1253331"/>
            <a:ext cx="10515600" cy="4351338"/>
          </a:xfrm>
        </p:spPr>
        <p:txBody>
          <a:bodyPr numCol="1">
            <a:normAutofit/>
          </a:bodyPr>
          <a:lstStyle/>
          <a:p>
            <a:pPr algn="just"/>
            <a:r>
              <a:rPr lang="en-US" sz="2000" dirty="0"/>
              <a:t>CSS also allows to set images as borders for other element like div, span, body, paragraph </a:t>
            </a:r>
            <a:r>
              <a:rPr lang="en-US" sz="2000" dirty="0" err="1"/>
              <a:t>etc</a:t>
            </a:r>
            <a:r>
              <a:rPr lang="en-US" sz="2000" dirty="0"/>
              <a:t> using border-image property. </a:t>
            </a:r>
            <a:endParaRPr lang="en-US" sz="2000" dirty="0"/>
          </a:p>
          <a:p>
            <a:pPr algn="just"/>
            <a:r>
              <a:rPr lang="en-US" sz="2000" dirty="0"/>
              <a:t>Declare the border-style before providing an image source, else no image will be displayed as the border.</a:t>
            </a:r>
            <a:endParaRPr lang="en-IN" altLang="en-IN" sz="2000" dirty="0"/>
          </a:p>
        </p:txBody>
      </p:sp>
      <p:pic>
        <p:nvPicPr>
          <p:cNvPr id="5" name="Picture 4"/>
          <p:cNvPicPr>
            <a:picLocks noChangeAspect="1"/>
          </p:cNvPicPr>
          <p:nvPr/>
        </p:nvPicPr>
        <p:blipFill>
          <a:blip r:embed="rId1"/>
          <a:stretch>
            <a:fillRect/>
          </a:stretch>
        </p:blipFill>
        <p:spPr>
          <a:xfrm>
            <a:off x="838200" y="2578894"/>
            <a:ext cx="3849547" cy="3973961"/>
          </a:xfrm>
          <a:prstGeom prst="rect">
            <a:avLst/>
          </a:prstGeom>
        </p:spPr>
      </p:pic>
      <p:pic>
        <p:nvPicPr>
          <p:cNvPr id="7" name="Picture 6"/>
          <p:cNvPicPr>
            <a:picLocks noChangeAspect="1"/>
          </p:cNvPicPr>
          <p:nvPr/>
        </p:nvPicPr>
        <p:blipFill>
          <a:blip r:embed="rId2"/>
          <a:stretch>
            <a:fillRect/>
          </a:stretch>
        </p:blipFill>
        <p:spPr>
          <a:xfrm>
            <a:off x="5592367" y="3429000"/>
            <a:ext cx="5926648" cy="1536539"/>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7657"/>
            <a:ext cx="10515600" cy="1325563"/>
          </a:xfrm>
        </p:spPr>
        <p:txBody>
          <a:bodyPr numCol="1"/>
          <a:lstStyle/>
          <a:p>
            <a:r>
              <a:rPr lang="en-IN" altLang="en-IN" dirty="0"/>
              <a:t>Border Radius Property</a:t>
            </a:r>
            <a:endParaRPr lang="en-IN" altLang="en-IN" dirty="0"/>
          </a:p>
        </p:txBody>
      </p:sp>
      <p:sp>
        <p:nvSpPr>
          <p:cNvPr id="3" name="Content Placeholder 2"/>
          <p:cNvSpPr>
            <a:spLocks noGrp="1"/>
          </p:cNvSpPr>
          <p:nvPr>
            <p:ph idx="1"/>
          </p:nvPr>
        </p:nvSpPr>
        <p:spPr>
          <a:xfrm>
            <a:off x="977096" y="783903"/>
            <a:ext cx="10515600" cy="4351338"/>
          </a:xfrm>
        </p:spPr>
        <p:txBody>
          <a:bodyPr numCol="1">
            <a:normAutofit/>
          </a:bodyPr>
          <a:lstStyle/>
          <a:p>
            <a:pPr algn="just"/>
            <a:r>
              <a:rPr lang="en-US" sz="2000" dirty="0"/>
              <a:t>CSS border-radius property is used to specify roundness of border edges. The value for this property can be in length (</a:t>
            </a:r>
            <a:r>
              <a:rPr lang="en-US" sz="2000" dirty="0" err="1"/>
              <a:t>px</a:t>
            </a:r>
            <a:r>
              <a:rPr lang="en-US" sz="2000" dirty="0"/>
              <a:t>, </a:t>
            </a:r>
            <a:r>
              <a:rPr lang="en-US" sz="2000" dirty="0" err="1"/>
              <a:t>em</a:t>
            </a:r>
            <a:r>
              <a:rPr lang="en-US" sz="2000" dirty="0"/>
              <a:t>) or percentages. </a:t>
            </a:r>
            <a:endParaRPr lang="en-US" sz="2000" dirty="0"/>
          </a:p>
          <a:p>
            <a:pPr algn="just"/>
            <a:r>
              <a:rPr lang="en-US" sz="2000" dirty="0"/>
              <a:t>A border radius 50% indicate a complete circle.</a:t>
            </a:r>
            <a:endParaRPr lang="en-US" sz="2000" dirty="0"/>
          </a:p>
          <a:p>
            <a:pPr algn="just"/>
            <a:endParaRPr lang="en-IN" altLang="en-IN" sz="2000" dirty="0"/>
          </a:p>
        </p:txBody>
      </p:sp>
      <p:pic>
        <p:nvPicPr>
          <p:cNvPr id="5" name="Picture 4"/>
          <p:cNvPicPr>
            <a:picLocks noChangeAspect="1"/>
          </p:cNvPicPr>
          <p:nvPr/>
        </p:nvPicPr>
        <p:blipFill rotWithShape="1">
          <a:blip r:embed="rId1"/>
          <a:srcRect t="8547" b="3924"/>
          <a:stretch>
            <a:fillRect/>
          </a:stretch>
        </p:blipFill>
        <p:spPr>
          <a:xfrm>
            <a:off x="699304" y="1909456"/>
            <a:ext cx="4104190" cy="4754639"/>
          </a:xfrm>
          <a:prstGeom prst="rect">
            <a:avLst/>
          </a:prstGeom>
        </p:spPr>
      </p:pic>
      <p:pic>
        <p:nvPicPr>
          <p:cNvPr id="7" name="Picture 6"/>
          <p:cNvPicPr>
            <a:picLocks noChangeAspect="1"/>
          </p:cNvPicPr>
          <p:nvPr/>
        </p:nvPicPr>
        <p:blipFill>
          <a:blip r:embed="rId2"/>
          <a:stretch>
            <a:fillRect/>
          </a:stretch>
        </p:blipFill>
        <p:spPr>
          <a:xfrm>
            <a:off x="6807548" y="1943031"/>
            <a:ext cx="2095608" cy="4273770"/>
          </a:xfrm>
          <a:prstGeom prst="rect">
            <a:avLst/>
          </a:prstGeom>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5370"/>
            <a:ext cx="10515600" cy="907084"/>
          </a:xfrm>
        </p:spPr>
        <p:txBody>
          <a:bodyPr numCol="1"/>
          <a:lstStyle/>
          <a:p>
            <a:r>
              <a:rPr lang="en-US" dirty="0"/>
              <a:t>CSS Margin</a:t>
            </a:r>
            <a:endParaRPr lang="en-IN" altLang="en-IN" dirty="0"/>
          </a:p>
        </p:txBody>
      </p:sp>
      <p:sp>
        <p:nvSpPr>
          <p:cNvPr id="3" name="Content Placeholder 2"/>
          <p:cNvSpPr>
            <a:spLocks noGrp="1"/>
          </p:cNvSpPr>
          <p:nvPr>
            <p:ph idx="1"/>
          </p:nvPr>
        </p:nvSpPr>
        <p:spPr>
          <a:xfrm>
            <a:off x="596348" y="1550504"/>
            <a:ext cx="11118574" cy="4626459"/>
          </a:xfrm>
        </p:spPr>
        <p:txBody>
          <a:bodyPr numCol="1">
            <a:noAutofit/>
          </a:bodyPr>
          <a:lstStyle/>
          <a:p>
            <a:pPr algn="just"/>
            <a:r>
              <a:rPr lang="en-US" sz="2400" dirty="0"/>
              <a:t>The margin property controls the gap between boxes. Its value is commonly given in pixels, although you may also use percentages or </a:t>
            </a:r>
            <a:r>
              <a:rPr lang="en-US" sz="2400" dirty="0" err="1"/>
              <a:t>ems</a:t>
            </a:r>
            <a:r>
              <a:rPr lang="en-US" sz="2400" dirty="0"/>
              <a:t>. </a:t>
            </a:r>
            <a:endParaRPr lang="en-US" sz="2400" dirty="0"/>
          </a:p>
          <a:p>
            <a:pPr algn="just"/>
            <a:r>
              <a:rPr lang="en-US" sz="2400" dirty="0"/>
              <a:t>margin for individual sides using properties margin-bottom, margin-top, margin-left and margin-right</a:t>
            </a:r>
            <a:endParaRPr lang="en-US" sz="2400" dirty="0"/>
          </a:p>
          <a:p>
            <a:pPr algn="just"/>
            <a:r>
              <a:rPr lang="en-US" sz="2400" dirty="0"/>
              <a:t>Negative Margin: A margin with negative value indicate the elements overlap with each other.</a:t>
            </a:r>
            <a:endParaRPr lang="en-US" sz="2400" dirty="0"/>
          </a:p>
          <a:p>
            <a:pPr algn="just"/>
            <a:r>
              <a:rPr lang="en-US" sz="2400" dirty="0"/>
              <a:t>All the margin properties can have the following values:</a:t>
            </a:r>
            <a:endParaRPr lang="en-US" sz="2400" dirty="0"/>
          </a:p>
          <a:p>
            <a:pPr lvl="1" algn="just"/>
            <a:r>
              <a:rPr lang="en-US" dirty="0"/>
              <a:t>auto - the browser calculates the margin</a:t>
            </a:r>
            <a:endParaRPr lang="en-US" dirty="0"/>
          </a:p>
          <a:p>
            <a:pPr lvl="1" algn="just"/>
            <a:r>
              <a:rPr lang="en-US" dirty="0"/>
              <a:t>length - specifies a margin in </a:t>
            </a:r>
            <a:r>
              <a:rPr lang="en-US" dirty="0" err="1"/>
              <a:t>px</a:t>
            </a:r>
            <a:r>
              <a:rPr lang="en-US" dirty="0"/>
              <a:t>, pt, cm, etc.</a:t>
            </a:r>
            <a:endParaRPr lang="en-US" dirty="0"/>
          </a:p>
          <a:p>
            <a:pPr lvl="1" algn="just"/>
            <a:r>
              <a:rPr lang="en-US" dirty="0"/>
              <a:t>% - specifies a margin in % of the width of the containing element</a:t>
            </a:r>
            <a:endParaRPr lang="en-US" dirty="0"/>
          </a:p>
          <a:p>
            <a:pPr lvl="1" algn="just"/>
            <a:r>
              <a:rPr lang="en-US" dirty="0"/>
              <a:t>inherit - specifies that the margin should be inherited from the parent element</a:t>
            </a:r>
            <a:endParaRPr lang="en-IN" altLang="en-IN"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136317" y="3206006"/>
            <a:ext cx="9919366" cy="3114414"/>
          </a:xfrm>
          <a:prstGeom prst="rect">
            <a:avLst/>
          </a:prstGeom>
        </p:spPr>
      </p:pic>
      <p:pic>
        <p:nvPicPr>
          <p:cNvPr id="2050" name="Picture 2" descr="CSS Marg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297519" y="104353"/>
            <a:ext cx="5133975" cy="3228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051" y="113334"/>
            <a:ext cx="11873948" cy="734805"/>
          </a:xfrm>
        </p:spPr>
        <p:txBody>
          <a:bodyPr numCol="1"/>
          <a:lstStyle/>
          <a:p>
            <a:r>
              <a:rPr lang="en-US" dirty="0"/>
              <a:t>Different Ways to Apply Margin on HTML Elements</a:t>
            </a:r>
            <a:endParaRPr lang="en-IN" altLang="en-IN" dirty="0"/>
          </a:p>
        </p:txBody>
      </p:sp>
      <p:sp>
        <p:nvSpPr>
          <p:cNvPr id="3" name="Content Placeholder 2"/>
          <p:cNvSpPr>
            <a:spLocks noGrp="1"/>
          </p:cNvSpPr>
          <p:nvPr>
            <p:ph idx="1"/>
          </p:nvPr>
        </p:nvSpPr>
        <p:spPr>
          <a:xfrm>
            <a:off x="318051" y="848139"/>
            <a:ext cx="11635409" cy="5077033"/>
          </a:xfrm>
        </p:spPr>
        <p:txBody>
          <a:bodyPr numCol="1">
            <a:noAutofit/>
          </a:bodyPr>
          <a:lstStyle/>
          <a:p>
            <a:pPr>
              <a:lnSpc>
                <a:spcPct val="150000"/>
              </a:lnSpc>
            </a:pPr>
            <a:r>
              <a:rPr lang="en-US" sz="2400" dirty="0"/>
              <a:t>There are four ways to provide value to the CSS margin </a:t>
            </a:r>
            <a:endParaRPr lang="en-US" sz="2400" dirty="0"/>
          </a:p>
          <a:p>
            <a:pPr lvl="1">
              <a:lnSpc>
                <a:spcPct val="150000"/>
              </a:lnSpc>
            </a:pPr>
            <a:r>
              <a:rPr lang="en-US" dirty="0"/>
              <a:t>Single Values: Here you can provide a single value to the margin property that same value will be applicable on four sides of the </a:t>
            </a:r>
            <a:r>
              <a:rPr lang="en-US" dirty="0" err="1"/>
              <a:t>the</a:t>
            </a:r>
            <a:r>
              <a:rPr lang="en-US" dirty="0"/>
              <a:t> element.</a:t>
            </a:r>
            <a:endParaRPr lang="en-US" dirty="0"/>
          </a:p>
          <a:p>
            <a:pPr lvl="1">
              <a:lnSpc>
                <a:spcPct val="150000"/>
              </a:lnSpc>
            </a:pPr>
            <a:r>
              <a:rPr lang="en-US" dirty="0"/>
              <a:t>Two Values: Here you have to provide two values that will be used as top, bottom and right, left margin value.</a:t>
            </a:r>
            <a:endParaRPr lang="en-US" dirty="0"/>
          </a:p>
          <a:p>
            <a:pPr lvl="1">
              <a:lnSpc>
                <a:spcPct val="150000"/>
              </a:lnSpc>
            </a:pPr>
            <a:r>
              <a:rPr lang="en-US" dirty="0"/>
              <a:t>Three Values: In this way you can provide three values that will define top, left, right and bottom value. Like if you set margin: 20px 40px 10px. In this case top margin will be 20px, right and left margins will be 40px and bottom margin will be 10px.</a:t>
            </a:r>
            <a:endParaRPr lang="en-US" dirty="0"/>
          </a:p>
          <a:p>
            <a:pPr lvl="1">
              <a:lnSpc>
                <a:spcPct val="150000"/>
              </a:lnSpc>
            </a:pPr>
            <a:r>
              <a:rPr lang="en-US" dirty="0"/>
              <a:t>Four Values: If you provide four values to the margin property it will generate top margin from first value, right margin from 2nd value and so on.</a:t>
            </a:r>
            <a:endParaRPr lang="en-IN" alt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49357" y="477078"/>
            <a:ext cx="11171582" cy="5355312"/>
          </a:xfrm>
          <a:prstGeom prst="rect">
            <a:avLst/>
          </a:prstGeom>
        </p:spPr>
        <p:txBody>
          <a:bodyPr wrap="square" numCol="1">
            <a:spAutoFit/>
          </a:bodyPr>
          <a:lstStyle/>
          <a:p>
            <a:pPr algn="ctr"/>
            <a:r>
              <a:rPr lang="en-US" sz="2800" b="1" i="0" dirty="0">
                <a:solidFill>
                  <a:srgbClr val="000000"/>
                </a:solidFill>
                <a:effectLst/>
                <a:latin typeface="Segoe UI" panose="020B0502040204020203" pitchFamily="34" charset="0"/>
              </a:rPr>
              <a:t>External CSS</a:t>
            </a:r>
            <a:endParaRPr lang="en-US" sz="2800" b="1" i="0" dirty="0">
              <a:solidFill>
                <a:srgbClr val="000000"/>
              </a:solidFill>
              <a:effectLst/>
              <a:latin typeface="Segoe UI" panose="020B0502040204020203" pitchFamily="34" charset="0"/>
            </a:endParaRPr>
          </a:p>
          <a:p>
            <a:pPr algn="ctr"/>
            <a:endParaRPr lang="en-US" sz="2800" b="1" dirty="0">
              <a:solidFill>
                <a:srgbClr val="000000"/>
              </a:solidFill>
              <a:latin typeface="Segoe UI" panose="020B0502040204020203" pitchFamily="34" charset="0"/>
            </a:endParaRPr>
          </a:p>
          <a:p>
            <a:pPr algn="ctr"/>
            <a:endParaRPr lang="en-US" sz="2800" b="1" i="0" dirty="0">
              <a:solidFill>
                <a:srgbClr val="000000"/>
              </a:solidFill>
              <a:effectLst/>
              <a:latin typeface="Segoe UI" panose="020B0502040204020203" pitchFamily="34" charset="0"/>
            </a:endParaRPr>
          </a:p>
          <a:p>
            <a:pPr marL="342900" indent="-342900" algn="just">
              <a:buFont typeface="Arial" panose="02080604020202020204" pitchFamily="34" charset="0"/>
              <a:buChar char="•"/>
            </a:pPr>
            <a:r>
              <a:rPr lang="en-US" sz="2400" b="0" i="0" dirty="0">
                <a:solidFill>
                  <a:srgbClr val="000000"/>
                </a:solidFill>
                <a:effectLst/>
              </a:rPr>
              <a:t>With an external style sheet, you can change the look of an entire website by changing just one file!</a:t>
            </a:r>
            <a:endParaRPr lang="en-US" sz="2400" b="0" i="0" dirty="0">
              <a:solidFill>
                <a:srgbClr val="000000"/>
              </a:solidFill>
              <a:effectLst/>
            </a:endParaRPr>
          </a:p>
          <a:p>
            <a:pPr marL="342900" indent="-342900" algn="just">
              <a:buFont typeface="Arial" panose="02080604020202020204" pitchFamily="34" charset="0"/>
              <a:buChar char="•"/>
            </a:pPr>
            <a:endParaRPr lang="en-US" sz="2400" b="0" i="0" dirty="0">
              <a:solidFill>
                <a:srgbClr val="000000"/>
              </a:solidFill>
              <a:effectLst/>
            </a:endParaRPr>
          </a:p>
          <a:p>
            <a:pPr marL="342900" indent="-342900" algn="just">
              <a:buFont typeface="Arial" panose="02080604020202020204" pitchFamily="34" charset="0"/>
              <a:buChar char="•"/>
            </a:pPr>
            <a:r>
              <a:rPr lang="en-US" sz="2400" b="0" i="0" dirty="0">
                <a:solidFill>
                  <a:srgbClr val="000000"/>
                </a:solidFill>
                <a:effectLst/>
              </a:rPr>
              <a:t>Each HTML page must include a reference to the external style sheet file inside the &lt;link&gt; element, inside the head section.</a:t>
            </a:r>
            <a:endParaRPr lang="en-US" sz="2400" b="0" i="0" dirty="0">
              <a:solidFill>
                <a:srgbClr val="000000"/>
              </a:solidFill>
              <a:effectLst/>
            </a:endParaRPr>
          </a:p>
          <a:p>
            <a:pPr marL="342900" indent="-342900" algn="just">
              <a:buFont typeface="Arial" panose="02080604020202020204" pitchFamily="34" charset="0"/>
              <a:buChar char="•"/>
            </a:pPr>
            <a:endParaRPr lang="en-US" sz="2400" b="0" i="0" dirty="0">
              <a:solidFill>
                <a:srgbClr val="000000"/>
              </a:solidFill>
              <a:effectLst/>
            </a:endParaRPr>
          </a:p>
          <a:p>
            <a:pPr marL="342900" indent="-342900" algn="just">
              <a:buFont typeface="Arial" panose="02080604020202020204" pitchFamily="34" charset="0"/>
              <a:buChar char="•"/>
            </a:pPr>
            <a:r>
              <a:rPr lang="en-US" sz="2400" dirty="0"/>
              <a:t>An external style sheet can be written in any text editor, and must be saved with a .</a:t>
            </a:r>
            <a:r>
              <a:rPr lang="en-US" sz="2400" dirty="0" err="1"/>
              <a:t>css</a:t>
            </a:r>
            <a:r>
              <a:rPr lang="en-US" sz="2400" dirty="0"/>
              <a:t> extension.</a:t>
            </a:r>
            <a:endParaRPr lang="en-US" sz="2400" dirty="0"/>
          </a:p>
          <a:p>
            <a:pPr marL="342900" indent="-342900" algn="just">
              <a:buFont typeface="Arial" panose="02080604020202020204" pitchFamily="34" charset="0"/>
              <a:buChar char="•"/>
            </a:pPr>
            <a:endParaRPr lang="en-US" sz="2400" dirty="0"/>
          </a:p>
          <a:p>
            <a:pPr marL="342900" indent="-342900" algn="just">
              <a:buFont typeface="Arial" panose="02080604020202020204" pitchFamily="34" charset="0"/>
              <a:buChar char="•"/>
            </a:pPr>
            <a:r>
              <a:rPr lang="en-US" sz="2400" dirty="0"/>
              <a:t>The external .</a:t>
            </a:r>
            <a:r>
              <a:rPr lang="en-US" sz="2400" dirty="0" err="1"/>
              <a:t>css</a:t>
            </a:r>
            <a:r>
              <a:rPr lang="en-US" sz="2400" dirty="0"/>
              <a:t> file should not contain any HTML tags.</a:t>
            </a:r>
            <a:endParaRPr lang="en-US" sz="2400" dirty="0"/>
          </a:p>
          <a:p>
            <a:endParaRPr lang="en-US" b="0" i="0" dirty="0">
              <a:solidFill>
                <a:srgbClr val="000000"/>
              </a:solidFill>
              <a:effectLst/>
              <a:latin typeface="Verdana" panose="020B0604030504040204"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059365" y="584440"/>
            <a:ext cx="4612230" cy="2329695"/>
          </a:xfrm>
          <a:prstGeom prst="rect">
            <a:avLst/>
          </a:prstGeom>
        </p:spPr>
      </p:pic>
      <p:pic>
        <p:nvPicPr>
          <p:cNvPr id="7" name="Picture 6"/>
          <p:cNvPicPr>
            <a:picLocks noChangeAspect="1"/>
          </p:cNvPicPr>
          <p:nvPr/>
        </p:nvPicPr>
        <p:blipFill>
          <a:blip r:embed="rId2"/>
          <a:stretch>
            <a:fillRect/>
          </a:stretch>
        </p:blipFill>
        <p:spPr>
          <a:xfrm>
            <a:off x="6021028" y="658332"/>
            <a:ext cx="5111607" cy="2181909"/>
          </a:xfrm>
          <a:prstGeom prst="rect">
            <a:avLst/>
          </a:prstGeom>
        </p:spPr>
      </p:pic>
      <p:pic>
        <p:nvPicPr>
          <p:cNvPr id="9" name="Picture 8"/>
          <p:cNvPicPr>
            <a:picLocks noChangeAspect="1"/>
          </p:cNvPicPr>
          <p:nvPr/>
        </p:nvPicPr>
        <p:blipFill>
          <a:blip r:embed="rId3"/>
          <a:stretch>
            <a:fillRect/>
          </a:stretch>
        </p:blipFill>
        <p:spPr>
          <a:xfrm>
            <a:off x="1411917" y="3675174"/>
            <a:ext cx="4609111" cy="1533433"/>
          </a:xfrm>
          <a:prstGeom prst="rect">
            <a:avLst/>
          </a:prstGeom>
        </p:spPr>
      </p:pic>
      <p:pic>
        <p:nvPicPr>
          <p:cNvPr id="11" name="Picture 10"/>
          <p:cNvPicPr>
            <a:picLocks noChangeAspect="1"/>
          </p:cNvPicPr>
          <p:nvPr/>
        </p:nvPicPr>
        <p:blipFill>
          <a:blip r:embed="rId4"/>
          <a:stretch>
            <a:fillRect/>
          </a:stretch>
        </p:blipFill>
        <p:spPr>
          <a:xfrm>
            <a:off x="6792415" y="3817549"/>
            <a:ext cx="4186230" cy="1248682"/>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Margin Mix up Units</a:t>
            </a:r>
            <a:endParaRPr lang="en-IN" altLang="en-IN" dirty="0"/>
          </a:p>
        </p:txBody>
      </p:sp>
      <p:sp>
        <p:nvSpPr>
          <p:cNvPr id="3" name="Content Placeholder 2"/>
          <p:cNvSpPr>
            <a:spLocks noGrp="1"/>
          </p:cNvSpPr>
          <p:nvPr>
            <p:ph idx="1"/>
          </p:nvPr>
        </p:nvSpPr>
        <p:spPr/>
        <p:txBody>
          <a:bodyPr numCol="1">
            <a:normAutofit/>
          </a:bodyPr>
          <a:lstStyle/>
          <a:p>
            <a:r>
              <a:rPr lang="en-US" sz="2400" dirty="0"/>
              <a:t>CSS does not restrict usage of multiple units for specifying the values of margin, while specifying in shorthand property. </a:t>
            </a:r>
            <a:endParaRPr lang="en-US" sz="2400" dirty="0"/>
          </a:p>
          <a:p>
            <a:r>
              <a:rPr lang="en-US" sz="2400" dirty="0"/>
              <a:t>That means one can pass values of length as pixel along with </a:t>
            </a:r>
            <a:r>
              <a:rPr lang="en-US" sz="2400" dirty="0" err="1"/>
              <a:t>ems</a:t>
            </a:r>
            <a:r>
              <a:rPr lang="en-US" sz="2400" dirty="0"/>
              <a:t> or inches, etc.</a:t>
            </a:r>
            <a:endParaRPr lang="en-IN" altLang="en-IN" sz="2400" dirty="0"/>
          </a:p>
        </p:txBody>
      </p:sp>
      <p:pic>
        <p:nvPicPr>
          <p:cNvPr id="5" name="Picture 4"/>
          <p:cNvPicPr>
            <a:picLocks noChangeAspect="1"/>
          </p:cNvPicPr>
          <p:nvPr/>
        </p:nvPicPr>
        <p:blipFill>
          <a:blip r:embed="rId1"/>
          <a:stretch>
            <a:fillRect/>
          </a:stretch>
        </p:blipFill>
        <p:spPr>
          <a:xfrm>
            <a:off x="2206032" y="3802495"/>
            <a:ext cx="7779935" cy="1581436"/>
          </a:xfrm>
          <a:prstGeom prst="rect">
            <a:avLst/>
          </a:prstGeom>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85" y="0"/>
            <a:ext cx="10515600" cy="540263"/>
          </a:xfrm>
        </p:spPr>
        <p:txBody>
          <a:bodyPr numCol="1">
            <a:normAutofit fontScale="90000"/>
          </a:bodyPr>
          <a:lstStyle/>
          <a:p>
            <a:pPr algn="ctr"/>
            <a:r>
              <a:rPr lang="en-US" sz="3600" b="1" dirty="0"/>
              <a:t>Auto value</a:t>
            </a:r>
            <a:endParaRPr lang="en-IN" altLang="en-IN" sz="3600" b="1" dirty="0"/>
          </a:p>
        </p:txBody>
      </p:sp>
      <p:sp>
        <p:nvSpPr>
          <p:cNvPr id="3" name="Content Placeholder 2"/>
          <p:cNvSpPr>
            <a:spLocks noGrp="1"/>
          </p:cNvSpPr>
          <p:nvPr>
            <p:ph idx="1"/>
          </p:nvPr>
        </p:nvSpPr>
        <p:spPr>
          <a:xfrm>
            <a:off x="198783" y="357809"/>
            <a:ext cx="11626220" cy="4684835"/>
          </a:xfrm>
        </p:spPr>
        <p:txBody>
          <a:bodyPr numCol="1">
            <a:normAutofit/>
          </a:bodyPr>
          <a:lstStyle/>
          <a:p>
            <a:pPr algn="just">
              <a:lnSpc>
                <a:spcPct val="100000"/>
              </a:lnSpc>
            </a:pPr>
            <a:r>
              <a:rPr lang="en-US" sz="2400" dirty="0"/>
              <a:t>You can set the margin property to auto to horizontally center the element within its container.</a:t>
            </a:r>
            <a:endParaRPr lang="en-US" sz="2400" dirty="0"/>
          </a:p>
          <a:p>
            <a:pPr algn="just">
              <a:lnSpc>
                <a:spcPct val="100000"/>
              </a:lnSpc>
            </a:pPr>
            <a:r>
              <a:rPr lang="en-US" sz="2400" dirty="0"/>
              <a:t>The element will then take up the specified width, and the remaining space will be split equally between the left and right margins.</a:t>
            </a:r>
            <a:endParaRPr lang="en-IN" altLang="en-IN" sz="2400" dirty="0"/>
          </a:p>
        </p:txBody>
      </p:sp>
      <p:pic>
        <p:nvPicPr>
          <p:cNvPr id="5" name="Picture 4"/>
          <p:cNvPicPr>
            <a:picLocks noChangeAspect="1"/>
          </p:cNvPicPr>
          <p:nvPr/>
        </p:nvPicPr>
        <p:blipFill>
          <a:blip r:embed="rId1"/>
          <a:stretch>
            <a:fillRect/>
          </a:stretch>
        </p:blipFill>
        <p:spPr>
          <a:xfrm>
            <a:off x="633212" y="2016869"/>
            <a:ext cx="8541189" cy="4502381"/>
          </a:xfrm>
          <a:prstGeom prst="rect">
            <a:avLst/>
          </a:prstGeom>
        </p:spPr>
      </p:pic>
      <p:pic>
        <p:nvPicPr>
          <p:cNvPr id="7" name="Picture 6"/>
          <p:cNvPicPr>
            <a:picLocks noChangeAspect="1"/>
          </p:cNvPicPr>
          <p:nvPr/>
        </p:nvPicPr>
        <p:blipFill>
          <a:blip r:embed="rId2"/>
          <a:stretch>
            <a:fillRect/>
          </a:stretch>
        </p:blipFill>
        <p:spPr>
          <a:xfrm>
            <a:off x="4903808" y="2329694"/>
            <a:ext cx="6921196" cy="1698296"/>
          </a:xfrm>
          <a:prstGeom prst="rect">
            <a:avLst/>
          </a:prstGeom>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579"/>
          </a:xfrm>
        </p:spPr>
        <p:txBody>
          <a:bodyPr numCol="1"/>
          <a:lstStyle/>
          <a:p>
            <a:r>
              <a:rPr lang="en-US" dirty="0"/>
              <a:t>CSS Padding</a:t>
            </a:r>
            <a:endParaRPr lang="en-IN" altLang="en-IN" dirty="0"/>
          </a:p>
        </p:txBody>
      </p:sp>
      <p:sp>
        <p:nvSpPr>
          <p:cNvPr id="3" name="Content Placeholder 2"/>
          <p:cNvSpPr>
            <a:spLocks noGrp="1"/>
          </p:cNvSpPr>
          <p:nvPr>
            <p:ph idx="1"/>
          </p:nvPr>
        </p:nvSpPr>
        <p:spPr>
          <a:xfrm>
            <a:off x="397565" y="1338470"/>
            <a:ext cx="11370365" cy="5168347"/>
          </a:xfrm>
        </p:spPr>
        <p:txBody>
          <a:bodyPr numCol="1">
            <a:normAutofit/>
          </a:bodyPr>
          <a:lstStyle/>
          <a:p>
            <a:pPr algn="just"/>
            <a:r>
              <a:rPr lang="en-US" sz="2400" dirty="0"/>
              <a:t>CSS padding is used to creates extra space between border of element and it's contents. </a:t>
            </a:r>
            <a:endParaRPr lang="en-US" sz="2400" dirty="0"/>
          </a:p>
          <a:p>
            <a:pPr algn="just"/>
            <a:r>
              <a:rPr lang="en-US" sz="2400" dirty="0"/>
              <a:t>CSS has properties for specifying the padding for each side of an element:</a:t>
            </a:r>
            <a:endParaRPr lang="en-US" sz="2400" dirty="0"/>
          </a:p>
          <a:p>
            <a:pPr lvl="1" algn="just"/>
            <a:r>
              <a:rPr lang="en-US" dirty="0"/>
              <a:t>padding-top</a:t>
            </a:r>
            <a:endParaRPr lang="en-US" dirty="0"/>
          </a:p>
          <a:p>
            <a:pPr lvl="1" algn="just"/>
            <a:r>
              <a:rPr lang="en-US" dirty="0"/>
              <a:t>padding-right</a:t>
            </a:r>
            <a:endParaRPr lang="en-US" dirty="0"/>
          </a:p>
          <a:p>
            <a:pPr lvl="1" algn="just"/>
            <a:r>
              <a:rPr lang="en-US" dirty="0"/>
              <a:t>padding-bottom</a:t>
            </a:r>
            <a:endParaRPr lang="en-US" dirty="0"/>
          </a:p>
          <a:p>
            <a:pPr lvl="1" algn="just"/>
            <a:r>
              <a:rPr lang="en-US" dirty="0"/>
              <a:t>padding-left</a:t>
            </a:r>
            <a:endParaRPr lang="en-IN" altLang="en-IN" dirty="0"/>
          </a:p>
          <a:p>
            <a:pPr algn="just"/>
            <a:r>
              <a:rPr lang="en-US" sz="2400" b="0" i="0" dirty="0">
                <a:solidFill>
                  <a:srgbClr val="000000"/>
                </a:solidFill>
                <a:effectLst/>
                <a:highlight>
                  <a:srgbClr val="FFFFFF"/>
                </a:highlight>
              </a:rPr>
              <a:t>All the padding properties can have the following values:</a:t>
            </a:r>
            <a:endParaRPr lang="en-US" sz="2400" b="0" i="0" dirty="0">
              <a:solidFill>
                <a:srgbClr val="000000"/>
              </a:solidFill>
              <a:effectLst/>
              <a:highlight>
                <a:srgbClr val="FFFFFF"/>
              </a:highlight>
            </a:endParaRPr>
          </a:p>
          <a:p>
            <a:pPr lvl="1" algn="just"/>
            <a:r>
              <a:rPr lang="en-US" b="0" i="1" dirty="0">
                <a:solidFill>
                  <a:srgbClr val="000000"/>
                </a:solidFill>
                <a:effectLst/>
                <a:highlight>
                  <a:srgbClr val="FFFFFF"/>
                </a:highlight>
              </a:rPr>
              <a:t>length</a:t>
            </a:r>
            <a:r>
              <a:rPr lang="en-US" b="0" i="0" dirty="0">
                <a:solidFill>
                  <a:srgbClr val="000000"/>
                </a:solidFill>
                <a:effectLst/>
                <a:highlight>
                  <a:srgbClr val="FFFFFF"/>
                </a:highlight>
              </a:rPr>
              <a:t> - specifies a padding in </a:t>
            </a:r>
            <a:r>
              <a:rPr lang="en-US" b="0" i="0" dirty="0" err="1">
                <a:solidFill>
                  <a:srgbClr val="000000"/>
                </a:solidFill>
                <a:effectLst/>
                <a:highlight>
                  <a:srgbClr val="FFFFFF"/>
                </a:highlight>
              </a:rPr>
              <a:t>px</a:t>
            </a:r>
            <a:r>
              <a:rPr lang="en-US" b="0" i="0" dirty="0">
                <a:solidFill>
                  <a:srgbClr val="000000"/>
                </a:solidFill>
                <a:effectLst/>
                <a:highlight>
                  <a:srgbClr val="FFFFFF"/>
                </a:highlight>
              </a:rPr>
              <a:t>, pt, cm, etc.</a:t>
            </a:r>
            <a:endParaRPr lang="en-US" b="0" i="0" dirty="0">
              <a:solidFill>
                <a:srgbClr val="000000"/>
              </a:solidFill>
              <a:effectLst/>
              <a:highlight>
                <a:srgbClr val="FFFFFF"/>
              </a:highlight>
            </a:endParaRPr>
          </a:p>
          <a:p>
            <a:pPr lvl="1" algn="just"/>
            <a:r>
              <a:rPr lang="en-US" b="0" i="1" dirty="0">
                <a:solidFill>
                  <a:srgbClr val="000000"/>
                </a:solidFill>
                <a:effectLst/>
                <a:highlight>
                  <a:srgbClr val="FFFFFF"/>
                </a:highlight>
              </a:rPr>
              <a:t>%</a:t>
            </a:r>
            <a:r>
              <a:rPr lang="en-US" b="0" i="0" dirty="0">
                <a:solidFill>
                  <a:srgbClr val="000000"/>
                </a:solidFill>
                <a:effectLst/>
                <a:highlight>
                  <a:srgbClr val="FFFFFF"/>
                </a:highlight>
              </a:rPr>
              <a:t> - specifies a padding in % of the width of the containing element</a:t>
            </a:r>
            <a:endParaRPr lang="en-US" b="0" i="0" dirty="0">
              <a:solidFill>
                <a:srgbClr val="000000"/>
              </a:solidFill>
              <a:effectLst/>
              <a:highlight>
                <a:srgbClr val="FFFFFF"/>
              </a:highlight>
            </a:endParaRPr>
          </a:p>
          <a:p>
            <a:pPr lvl="1" algn="just"/>
            <a:r>
              <a:rPr lang="en-US" b="0" i="0" dirty="0">
                <a:solidFill>
                  <a:srgbClr val="000000"/>
                </a:solidFill>
                <a:effectLst/>
                <a:highlight>
                  <a:srgbClr val="FFFFFF"/>
                </a:highlight>
              </a:rPr>
              <a:t>inherit - specifies that the padding should be inherited from the parent element</a:t>
            </a:r>
            <a:endParaRPr lang="en-US" b="0" i="0" dirty="0">
              <a:solidFill>
                <a:srgbClr val="000000"/>
              </a:solidFill>
              <a:effectLst/>
              <a:highlight>
                <a:srgbClr val="FFFFFF"/>
              </a:highlight>
            </a:endParaRPr>
          </a:p>
          <a:p>
            <a:pPr algn="just"/>
            <a:r>
              <a:rPr lang="en-US" sz="2400" b="1" i="0" dirty="0">
                <a:solidFill>
                  <a:srgbClr val="000000"/>
                </a:solidFill>
                <a:effectLst/>
                <a:highlight>
                  <a:srgbClr val="FFFFFF"/>
                </a:highlight>
              </a:rPr>
              <a:t>Note:</a:t>
            </a:r>
            <a:r>
              <a:rPr lang="en-US" sz="2400" b="0" i="0" dirty="0">
                <a:solidFill>
                  <a:srgbClr val="000000"/>
                </a:solidFill>
                <a:effectLst/>
                <a:highlight>
                  <a:srgbClr val="FFFFFF"/>
                </a:highlight>
              </a:rPr>
              <a:t> Negative values are not allowed.</a:t>
            </a:r>
            <a:endParaRPr lang="en-US" sz="2400" b="0" i="0" dirty="0">
              <a:solidFill>
                <a:srgbClr val="000000"/>
              </a:solidFill>
              <a:effectLst/>
              <a:highlight>
                <a:srgbClr val="FFFFFF"/>
              </a:highlight>
            </a:endParaRPr>
          </a:p>
          <a:p>
            <a:pPr lvl="1"/>
            <a:endParaRPr lang="en-US" sz="2000"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SS Paddi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2371907" y="1825625"/>
            <a:ext cx="7663344" cy="35985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838200" y="365124"/>
            <a:ext cx="6210782" cy="5754517"/>
          </a:xfrm>
          <a:prstGeom prst="rect">
            <a:avLst/>
          </a:prstGeom>
        </p:spPr>
      </p:pic>
      <p:pic>
        <p:nvPicPr>
          <p:cNvPr id="7" name="Picture 6"/>
          <p:cNvPicPr>
            <a:picLocks noChangeAspect="1"/>
          </p:cNvPicPr>
          <p:nvPr/>
        </p:nvPicPr>
        <p:blipFill>
          <a:blip r:embed="rId2"/>
          <a:stretch>
            <a:fillRect/>
          </a:stretch>
        </p:blipFill>
        <p:spPr>
          <a:xfrm>
            <a:off x="5482332" y="2479806"/>
            <a:ext cx="6597989" cy="1111307"/>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55635" y="127322"/>
            <a:ext cx="4162664" cy="3794596"/>
          </a:xfrm>
          <a:prstGeom prst="rect">
            <a:avLst/>
          </a:prstGeom>
        </p:spPr>
      </p:pic>
      <p:pic>
        <p:nvPicPr>
          <p:cNvPr id="7" name="Picture 6"/>
          <p:cNvPicPr>
            <a:picLocks noChangeAspect="1"/>
          </p:cNvPicPr>
          <p:nvPr/>
        </p:nvPicPr>
        <p:blipFill>
          <a:blip r:embed="rId2"/>
          <a:stretch>
            <a:fillRect/>
          </a:stretch>
        </p:blipFill>
        <p:spPr>
          <a:xfrm>
            <a:off x="4825615" y="127321"/>
            <a:ext cx="7024645" cy="4155311"/>
          </a:xfrm>
          <a:prstGeom prst="rect">
            <a:avLst/>
          </a:prstGeom>
        </p:spPr>
      </p:pic>
      <p:pic>
        <p:nvPicPr>
          <p:cNvPr id="9" name="Picture 8"/>
          <p:cNvPicPr>
            <a:picLocks noChangeAspect="1"/>
          </p:cNvPicPr>
          <p:nvPr/>
        </p:nvPicPr>
        <p:blipFill>
          <a:blip r:embed="rId3"/>
          <a:stretch>
            <a:fillRect/>
          </a:stretch>
        </p:blipFill>
        <p:spPr>
          <a:xfrm>
            <a:off x="3359281" y="4373331"/>
            <a:ext cx="4978656" cy="2267067"/>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66342"/>
            <a:ext cx="10515600" cy="549275"/>
          </a:xfrm>
        </p:spPr>
        <p:txBody>
          <a:bodyPr numCol="1">
            <a:normAutofit fontScale="90000"/>
          </a:bodyPr>
          <a:lstStyle/>
          <a:p>
            <a:r>
              <a:rPr lang="en-IN" altLang="en-IN" dirty="0"/>
              <a:t>CSS Buttons</a:t>
            </a:r>
            <a:endParaRPr lang="en-IN" altLang="en-IN" dirty="0"/>
          </a:p>
        </p:txBody>
      </p:sp>
      <p:sp>
        <p:nvSpPr>
          <p:cNvPr id="3" name="Content Placeholder 2"/>
          <p:cNvSpPr>
            <a:spLocks noGrp="1"/>
          </p:cNvSpPr>
          <p:nvPr>
            <p:ph idx="1"/>
          </p:nvPr>
        </p:nvSpPr>
        <p:spPr>
          <a:xfrm>
            <a:off x="318052" y="927652"/>
            <a:ext cx="11595652" cy="5486400"/>
          </a:xfrm>
        </p:spPr>
        <p:txBody>
          <a:bodyPr numCol="1"/>
          <a:lstStyle/>
          <a:p>
            <a:pPr algn="just">
              <a:lnSpc>
                <a:spcPct val="100000"/>
              </a:lnSpc>
            </a:pPr>
            <a:r>
              <a:rPr lang="en-US" dirty="0"/>
              <a:t>Buttons are interactive elements that allow users to perform actions on your website or application. </a:t>
            </a:r>
            <a:endParaRPr lang="en-IN" altLang="en-IN" dirty="0"/>
          </a:p>
        </p:txBody>
      </p:sp>
      <p:pic>
        <p:nvPicPr>
          <p:cNvPr id="4" name="Picture 3"/>
          <p:cNvPicPr>
            <a:picLocks noChangeAspect="1"/>
          </p:cNvPicPr>
          <p:nvPr/>
        </p:nvPicPr>
        <p:blipFill>
          <a:blip r:embed="rId1"/>
          <a:stretch>
            <a:fillRect/>
          </a:stretch>
        </p:blipFill>
        <p:spPr>
          <a:xfrm>
            <a:off x="444433" y="1997067"/>
            <a:ext cx="5700654" cy="4629019"/>
          </a:xfrm>
          <a:prstGeom prst="rect">
            <a:avLst/>
          </a:prstGeom>
        </p:spPr>
      </p:pic>
      <p:pic>
        <p:nvPicPr>
          <p:cNvPr id="5" name="Picture 4"/>
          <p:cNvPicPr>
            <a:picLocks noChangeAspect="1"/>
          </p:cNvPicPr>
          <p:nvPr/>
        </p:nvPicPr>
        <p:blipFill>
          <a:blip r:embed="rId2"/>
          <a:stretch>
            <a:fillRect/>
          </a:stretch>
        </p:blipFill>
        <p:spPr>
          <a:xfrm>
            <a:off x="5688011" y="1785032"/>
            <a:ext cx="6225693" cy="2320337"/>
          </a:xfrm>
          <a:prstGeom prst="rect">
            <a:avLst/>
          </a:prstGeom>
        </p:spPr>
      </p:pic>
      <p:pic>
        <p:nvPicPr>
          <p:cNvPr id="6" name="Picture 5"/>
          <p:cNvPicPr>
            <a:picLocks noChangeAspect="1"/>
          </p:cNvPicPr>
          <p:nvPr/>
        </p:nvPicPr>
        <p:blipFill>
          <a:blip r:embed="rId3"/>
          <a:stretch>
            <a:fillRect/>
          </a:stretch>
        </p:blipFill>
        <p:spPr>
          <a:xfrm>
            <a:off x="5854146" y="4568052"/>
            <a:ext cx="6350499" cy="789394"/>
          </a:xfrm>
          <a:prstGeom prst="rect">
            <a:avLst/>
          </a:prstGeom>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IN" altLang="en-IN" dirty="0"/>
              <a:t>Styling Properties for Buttons</a:t>
            </a:r>
            <a:endParaRPr lang="en-IN" altLang="en-IN" dirty="0"/>
          </a:p>
        </p:txBody>
      </p:sp>
      <p:graphicFrame>
        <p:nvGraphicFramePr>
          <p:cNvPr id="8" name="Content Placeholder 7"/>
          <p:cNvGraphicFramePr>
            <a:graphicFrameLocks noGrp="1"/>
          </p:cNvGraphicFramePr>
          <p:nvPr>
            <p:ph idx="1"/>
          </p:nvPr>
        </p:nvGraphicFramePr>
        <p:xfrm>
          <a:off x="1474325" y="1690688"/>
          <a:ext cx="9243349" cy="4663440"/>
        </p:xfrm>
        <a:graphic>
          <a:graphicData uri="http://schemas.openxmlformats.org/drawingml/2006/table">
            <a:tbl>
              <a:tblPr firstRow="1" bandRow="1">
                <a:tableStyleId>{2D5ABB26-0587-4C30-8999-92F81FD0307C}</a:tableStyleId>
              </a:tblPr>
              <a:tblGrid>
                <a:gridCol w="3129444"/>
                <a:gridCol w="6113905"/>
              </a:tblGrid>
              <a:tr h="370840">
                <a:tc>
                  <a:txBody>
                    <a:bodyPr numCol="1"/>
                    <a:lstStyle/>
                    <a:p>
                      <a:r>
                        <a:rPr lang="en-IN" altLang="en-IN" dirty="0"/>
                        <a:t>1. Background and Text </a:t>
                      </a:r>
                      <a:r>
                        <a:rPr lang="en-IN" altLang="en-IN" dirty="0" err="1"/>
                        <a:t>Color</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r>
                        <a:rPr lang="en-US" dirty="0"/>
                        <a:t>button {</a:t>
                      </a:r>
                      <a:endParaRPr lang="en-US" dirty="0"/>
                    </a:p>
                    <a:p>
                      <a:r>
                        <a:rPr lang="en-US" dirty="0"/>
                        <a:t>    background-color: #4CAF50;</a:t>
                      </a:r>
                      <a:endParaRPr lang="en-US" dirty="0"/>
                    </a:p>
                    <a:p>
                      <a:r>
                        <a:rPr lang="en-US" dirty="0"/>
                        <a:t>    color: white; }</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numCol="1"/>
                    <a:lstStyle/>
                    <a:p>
                      <a:r>
                        <a:rPr lang="en-IN" altLang="en-IN" dirty="0"/>
                        <a:t>2. Padding and Margins</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r>
                        <a:rPr lang="en-IN" altLang="en-IN" dirty="0"/>
                        <a:t>button {</a:t>
                      </a:r>
                      <a:endParaRPr lang="en-IN" altLang="en-IN" dirty="0"/>
                    </a:p>
                    <a:p>
                      <a:r>
                        <a:rPr lang="en-IN" altLang="en-IN" dirty="0"/>
                        <a:t>    padding: 10px 20px;</a:t>
                      </a:r>
                      <a:endParaRPr lang="en-IN" altLang="en-IN" dirty="0"/>
                    </a:p>
                    <a:p>
                      <a:r>
                        <a:rPr lang="en-IN" altLang="en-IN" dirty="0"/>
                        <a:t>    margin: 5px;  }</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numCol="1"/>
                    <a:lstStyle/>
                    <a:p>
                      <a:r>
                        <a:rPr lang="en-IN" altLang="en-IN" dirty="0"/>
                        <a:t>3. Borders and Border Radius</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r>
                        <a:rPr lang="en-IN" altLang="en-IN" dirty="0"/>
                        <a:t>button { border: 2px solid #4CAF50; </a:t>
                      </a:r>
                      <a:endParaRPr lang="en-IN" altLang="en-IN" dirty="0"/>
                    </a:p>
                    <a:p>
                      <a:r>
                        <a:rPr lang="en-IN" altLang="en-IN" dirty="0"/>
                        <a:t>               border-radius: 5px; }</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numCol="1"/>
                    <a:lstStyle/>
                    <a:p>
                      <a:r>
                        <a:rPr lang="en-IN" altLang="en-IN" dirty="0"/>
                        <a:t>4. Hover Effects</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r>
                        <a:rPr lang="en-IN" altLang="en-IN" dirty="0" err="1"/>
                        <a:t>button:hover</a:t>
                      </a:r>
                      <a:r>
                        <a:rPr lang="en-IN" altLang="en-IN" dirty="0"/>
                        <a:t> {</a:t>
                      </a:r>
                      <a:endParaRPr lang="en-IN" altLang="en-IN" dirty="0"/>
                    </a:p>
                    <a:p>
                      <a:r>
                        <a:rPr lang="en-IN" altLang="en-IN" dirty="0"/>
                        <a:t>    background-</a:t>
                      </a:r>
                      <a:r>
                        <a:rPr lang="en-IN" altLang="en-IN" dirty="0" err="1"/>
                        <a:t>color</a:t>
                      </a:r>
                      <a:r>
                        <a:rPr lang="en-IN" altLang="en-IN" dirty="0"/>
                        <a:t>: #45a049;    }</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numCol="1"/>
                    <a:lstStyle/>
                    <a:p>
                      <a:r>
                        <a:rPr lang="en-IN" altLang="en-IN" dirty="0"/>
                        <a:t>5. Font and Text Styling</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r>
                        <a:rPr lang="en-IN" altLang="en-IN" dirty="0"/>
                        <a:t>button {</a:t>
                      </a:r>
                      <a:endParaRPr lang="en-IN" altLang="en-IN" dirty="0"/>
                    </a:p>
                    <a:p>
                      <a:r>
                        <a:rPr lang="en-IN" altLang="en-IN" dirty="0"/>
                        <a:t>    font-size: 16px;</a:t>
                      </a:r>
                      <a:endParaRPr lang="en-IN" altLang="en-IN" dirty="0"/>
                    </a:p>
                    <a:p>
                      <a:r>
                        <a:rPr lang="en-IN" altLang="en-IN" dirty="0"/>
                        <a:t>    font-weight: bold;   }</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numCol="1"/>
                    <a:lstStyle/>
                    <a:p>
                      <a:r>
                        <a:rPr lang="en-IN" altLang="en-IN" dirty="0"/>
                        <a:t>6. Box Shadow</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numCol="1"/>
                    <a:lstStyle/>
                    <a:p>
                      <a:r>
                        <a:rPr lang="en-IN" altLang="en-IN" dirty="0"/>
                        <a:t>button {</a:t>
                      </a:r>
                      <a:endParaRPr lang="en-IN" altLang="en-IN" dirty="0"/>
                    </a:p>
                    <a:p>
                      <a:r>
                        <a:rPr lang="en-IN" altLang="en-IN" dirty="0"/>
                        <a:t>    box-shadow: 2px </a:t>
                      </a:r>
                      <a:r>
                        <a:rPr lang="en-IN" altLang="en-IN" dirty="0" err="1"/>
                        <a:t>2px</a:t>
                      </a:r>
                      <a:r>
                        <a:rPr lang="en-IN" altLang="en-IN" dirty="0"/>
                        <a:t> 5px </a:t>
                      </a:r>
                      <a:r>
                        <a:rPr lang="en-IN" altLang="en-IN" dirty="0" err="1"/>
                        <a:t>rgba</a:t>
                      </a:r>
                      <a:r>
                        <a:rPr lang="en-IN" altLang="en-IN" dirty="0"/>
                        <a:t>(0, 0, 0, 0.2);   }</a:t>
                      </a:r>
                      <a:endParaRPr lang="en-IN" alt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477674" y="381290"/>
            <a:ext cx="6716230" cy="4536624"/>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497" t="14683" r="86424" b="75631"/>
          <a:stretch>
            <a:fillRect/>
          </a:stretch>
        </p:blipFill>
        <p:spPr>
          <a:xfrm>
            <a:off x="7771507" y="2300138"/>
            <a:ext cx="2717742" cy="1132175"/>
          </a:xfrm>
          <a:prstGeom prst="rect">
            <a:avLst/>
          </a:prstGeom>
        </p:spPr>
      </p:pic>
      <p:pic>
        <p:nvPicPr>
          <p:cNvPr id="9" name="Picture 8"/>
          <p:cNvPicPr>
            <a:picLocks noChangeAspect="1"/>
          </p:cNvPicPr>
          <p:nvPr/>
        </p:nvPicPr>
        <p:blipFill>
          <a:blip r:embed="rId3"/>
          <a:stretch>
            <a:fillRect/>
          </a:stretch>
        </p:blipFill>
        <p:spPr>
          <a:xfrm>
            <a:off x="7771506" y="140720"/>
            <a:ext cx="2194200" cy="941901"/>
          </a:xfrm>
          <a:prstGeom prst="rect">
            <a:avLst/>
          </a:prstGeom>
        </p:spPr>
      </p:pic>
      <p:sp>
        <p:nvSpPr>
          <p:cNvPr id="10" name="Arrow: Down 9"/>
          <p:cNvSpPr/>
          <p:nvPr/>
        </p:nvSpPr>
        <p:spPr>
          <a:xfrm>
            <a:off x="8683411" y="1110674"/>
            <a:ext cx="370390" cy="118946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numCol="1" rtlCol="0" anchor="ctr"/>
          <a:lstStyle/>
          <a:p>
            <a:pPr algn="ctr"/>
            <a:endParaRPr lang="en-IN" altLang="en-IN" dirty="0"/>
          </a:p>
        </p:txBody>
      </p:sp>
      <p:sp>
        <p:nvSpPr>
          <p:cNvPr id="11" name="TextBox 10"/>
          <p:cNvSpPr txBox="1"/>
          <p:nvPr/>
        </p:nvSpPr>
        <p:spPr>
          <a:xfrm>
            <a:off x="9053801" y="1520740"/>
            <a:ext cx="1307939" cy="369332"/>
          </a:xfrm>
          <a:prstGeom prst="rect">
            <a:avLst/>
          </a:prstGeom>
          <a:noFill/>
        </p:spPr>
        <p:txBody>
          <a:bodyPr wrap="square" numCol="1" rtlCol="0">
            <a:spAutoFit/>
          </a:bodyPr>
          <a:lstStyle/>
          <a:p>
            <a:r>
              <a:rPr lang="en-IN" altLang="en-IN" dirty="0"/>
              <a:t>On hover</a:t>
            </a:r>
            <a:endParaRPr lang="en-IN" altLang="en-IN" dirty="0"/>
          </a:p>
        </p:txBody>
      </p:sp>
      <p:sp>
        <p:nvSpPr>
          <p:cNvPr id="2" name="Rectangle 1"/>
          <p:cNvSpPr/>
          <p:nvPr/>
        </p:nvSpPr>
        <p:spPr>
          <a:xfrm>
            <a:off x="315996" y="5069292"/>
            <a:ext cx="2641236" cy="461665"/>
          </a:xfrm>
          <a:prstGeom prst="rect">
            <a:avLst/>
          </a:prstGeom>
        </p:spPr>
        <p:txBody>
          <a:bodyPr wrap="none" numCol="1">
            <a:spAutoFit/>
          </a:bodyPr>
          <a:lstStyle/>
          <a:p>
            <a:r>
              <a:rPr lang="en-IN" altLang="en-IN" sz="2400" dirty="0">
                <a:solidFill>
                  <a:srgbClr val="000000"/>
                </a:solidFill>
                <a:latin typeface="Segoe UI" panose="020B0502040204020203" pitchFamily="34" charset="0"/>
              </a:rPr>
              <a:t>Disabled </a:t>
            </a:r>
            <a:r>
              <a:rPr lang="en-IN" altLang="en-IN" sz="2400" dirty="0" smtClean="0">
                <a:solidFill>
                  <a:srgbClr val="000000"/>
                </a:solidFill>
                <a:latin typeface="Segoe UI" panose="020B0502040204020203" pitchFamily="34" charset="0"/>
              </a:rPr>
              <a:t>Buttons: </a:t>
            </a:r>
            <a:endParaRPr lang="en-IN" altLang="en-IN" sz="2400" b="0" i="0" dirty="0">
              <a:solidFill>
                <a:srgbClr val="000000"/>
              </a:solidFill>
              <a:effectLst/>
              <a:latin typeface="Segoe UI" panose="020B0502040204020203" pitchFamily="34" charset="0"/>
            </a:endParaRPr>
          </a:p>
        </p:txBody>
      </p:sp>
      <p:pic>
        <p:nvPicPr>
          <p:cNvPr id="4" name="Picture 3"/>
          <p:cNvPicPr>
            <a:picLocks noChangeAspect="1"/>
          </p:cNvPicPr>
          <p:nvPr/>
        </p:nvPicPr>
        <p:blipFill>
          <a:blip r:embed="rId4"/>
          <a:stretch>
            <a:fillRect/>
          </a:stretch>
        </p:blipFill>
        <p:spPr>
          <a:xfrm>
            <a:off x="2957232" y="5069292"/>
            <a:ext cx="2877365" cy="1135802"/>
          </a:xfrm>
          <a:prstGeom prst="rect">
            <a:avLst/>
          </a:prstGeom>
        </p:spPr>
      </p:pic>
      <p:pic>
        <p:nvPicPr>
          <p:cNvPr id="6" name="Picture 5"/>
          <p:cNvPicPr>
            <a:picLocks noChangeAspect="1"/>
          </p:cNvPicPr>
          <p:nvPr/>
        </p:nvPicPr>
        <p:blipFill>
          <a:blip r:embed="rId5"/>
          <a:stretch>
            <a:fillRect/>
          </a:stretch>
        </p:blipFill>
        <p:spPr>
          <a:xfrm>
            <a:off x="6992487" y="5185735"/>
            <a:ext cx="3381847" cy="600159"/>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27445</Words>
  <Application>WPS Presentation</Application>
  <PresentationFormat>Widescreen</PresentationFormat>
  <Paragraphs>747</Paragraphs>
  <Slides>125</Slides>
  <Notes>0</Notes>
  <HiddenSlides>1</HiddenSlides>
  <MMClips>0</MMClips>
  <ScaleCrop>false</ScaleCrop>
  <HeadingPairs>
    <vt:vector size="6" baseType="variant">
      <vt:variant>
        <vt:lpstr>已用的字体</vt:lpstr>
      </vt:variant>
      <vt:variant>
        <vt:i4>23</vt:i4>
      </vt:variant>
      <vt:variant>
        <vt:lpstr>主题</vt:lpstr>
      </vt:variant>
      <vt:variant>
        <vt:i4>1</vt:i4>
      </vt:variant>
      <vt:variant>
        <vt:lpstr>幻灯片标题</vt:lpstr>
      </vt:variant>
      <vt:variant>
        <vt:i4>125</vt:i4>
      </vt:variant>
    </vt:vector>
  </HeadingPairs>
  <TitlesOfParts>
    <vt:vector size="149" baseType="lpstr">
      <vt:lpstr>Arial</vt:lpstr>
      <vt:lpstr>SimSun</vt:lpstr>
      <vt:lpstr>Wingdings</vt:lpstr>
      <vt:lpstr>DejaVu Sans</vt:lpstr>
      <vt:lpstr>Segoe UI</vt:lpstr>
      <vt:lpstr>Noto Naskh Arabic</vt:lpstr>
      <vt:lpstr>Verdana</vt:lpstr>
      <vt:lpstr>Calibri Light</vt:lpstr>
      <vt:lpstr>Calibri</vt:lpstr>
      <vt:lpstr>Microsoft YaHei</vt:lpstr>
      <vt:lpstr>Noto Sans CJK SC</vt:lpstr>
      <vt:lpstr>Arial Unicode MS</vt:lpstr>
      <vt:lpstr>Noto Kufi Arabic Medium</vt:lpstr>
      <vt:lpstr>Nunito</vt:lpstr>
      <vt:lpstr>Mononoki Nerd Font</vt:lpstr>
      <vt:lpstr>Material Design Icons Desktop</vt:lpstr>
      <vt:lpstr>Source Sans 3</vt:lpstr>
      <vt:lpstr>Consolas</vt:lpstr>
      <vt:lpstr>Hack</vt:lpstr>
      <vt:lpstr>Times New Roman</vt:lpstr>
      <vt:lpstr>Arial Unicode MS</vt:lpstr>
      <vt:lpstr>var(--ff-lato)</vt:lpstr>
      <vt:lpstr>CaskaydiaCove Nerd Font</vt:lpstr>
      <vt:lpstr>Office Theme</vt:lpstr>
      <vt:lpstr>CSS</vt:lpstr>
      <vt:lpstr>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CSS adds value to HTML</vt:lpstr>
      <vt:lpstr>Basic CSS properties</vt:lpstr>
      <vt:lpstr>CSS3</vt:lpstr>
      <vt:lpstr>CSS Selectors</vt:lpstr>
      <vt:lpstr>Universal Selectors</vt:lpstr>
      <vt:lpstr>PowerPoint 演示文稿</vt:lpstr>
      <vt:lpstr>Simple Selectors</vt:lpstr>
      <vt:lpstr>PowerPoint 演示文稿</vt:lpstr>
      <vt:lpstr>PowerPoint 演示文稿</vt:lpstr>
      <vt:lpstr>PowerPoint 演示文稿</vt:lpstr>
      <vt:lpstr>PowerPoint 演示文稿</vt:lpstr>
      <vt:lpstr>PowerPoint 演示文稿</vt:lpstr>
      <vt:lpstr>PowerPoint 演示文稿</vt:lpstr>
      <vt:lpstr>CSS Group Selector</vt:lpstr>
      <vt:lpstr>PowerPoint 演示文稿</vt:lpstr>
      <vt:lpstr>Combinator Selectors:: Descendant Selector</vt:lpstr>
      <vt:lpstr>PowerPoint 演示文稿</vt:lpstr>
      <vt:lpstr>Combinator Selectors:: Child Selector </vt:lpstr>
      <vt:lpstr>PowerPoint 演示文稿</vt:lpstr>
      <vt:lpstr>Combinator Selectors:: Adjacent Sibling Selector</vt:lpstr>
      <vt:lpstr>PowerPoint 演示文稿</vt:lpstr>
      <vt:lpstr>Combinator Selectors:: General Sibling Selector</vt:lpstr>
      <vt:lpstr>PowerPoint 演示文稿</vt:lpstr>
      <vt:lpstr>Pseudo Class Selector</vt:lpstr>
      <vt:lpstr>Pseudo-Class Hover</vt:lpstr>
      <vt:lpstr>PowerPoint 演示文稿</vt:lpstr>
      <vt:lpstr>Pseudo-Class Active</vt:lpstr>
      <vt:lpstr>PowerPoint 演示文稿</vt:lpstr>
      <vt:lpstr>Pseudo-Class Focus</vt:lpstr>
      <vt:lpstr>PowerPoint 演示文稿</vt:lpstr>
      <vt:lpstr>CSS :visited Pseudo Class</vt:lpstr>
      <vt:lpstr>Pseudo Element Selector</vt:lpstr>
      <vt:lpstr>PowerPoint 演示文稿</vt:lpstr>
      <vt:lpstr>PowerPoint 演示文稿</vt:lpstr>
      <vt:lpstr>PowerPoint 演示文稿</vt:lpstr>
      <vt:lpstr>PowerPoint 演示文稿</vt:lpstr>
      <vt:lpstr>PowerPoint 演示文稿</vt:lpstr>
      <vt:lpstr>PowerPoint 演示文稿</vt:lpstr>
      <vt:lpstr>CSS Attribute Selector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How CSS Rules Cascade</vt:lpstr>
      <vt:lpstr>Colors</vt:lpstr>
      <vt:lpstr>CSS3: HSL and HSLA</vt:lpstr>
      <vt:lpstr>Box Model</vt:lpstr>
      <vt:lpstr>PowerPoint 演示文稿</vt:lpstr>
      <vt:lpstr>CSS Height &amp; Width</vt:lpstr>
      <vt:lpstr>CSS height and width Values</vt:lpstr>
      <vt:lpstr>Width and Height of an Element</vt:lpstr>
      <vt:lpstr>PowerPoint 演示文稿</vt:lpstr>
      <vt:lpstr>Limiting height and width</vt:lpstr>
      <vt:lpstr>Overflow</vt:lpstr>
      <vt:lpstr>PowerPoint 演示文稿</vt:lpstr>
      <vt:lpstr>PowerPoint 演示文稿</vt:lpstr>
      <vt:lpstr>PowerPoint 演示文稿</vt:lpstr>
      <vt:lpstr>CSS Border</vt:lpstr>
      <vt:lpstr>border-style</vt:lpstr>
      <vt:lpstr>Border Style For Individual Sides</vt:lpstr>
      <vt:lpstr>Border Width Property</vt:lpstr>
      <vt:lpstr>Border Color Property</vt:lpstr>
      <vt:lpstr>Border Shorthand Property</vt:lpstr>
      <vt:lpstr>CSS Image As Border</vt:lpstr>
      <vt:lpstr>Border Radius Property</vt:lpstr>
      <vt:lpstr>CSS Margin</vt:lpstr>
      <vt:lpstr>PowerPoint 演示文稿</vt:lpstr>
      <vt:lpstr>Different Ways to Apply Margin on HTML Elements</vt:lpstr>
      <vt:lpstr>PowerPoint 演示文稿</vt:lpstr>
      <vt:lpstr>Margin Mix up Units</vt:lpstr>
      <vt:lpstr>Auto value</vt:lpstr>
      <vt:lpstr>CSS Padding</vt:lpstr>
      <vt:lpstr>PowerPoint 演示文稿</vt:lpstr>
      <vt:lpstr>PowerPoint 演示文稿</vt:lpstr>
      <vt:lpstr>PowerPoint 演示文稿</vt:lpstr>
      <vt:lpstr>CSS Buttons</vt:lpstr>
      <vt:lpstr>Styling Properties for Buttons</vt:lpstr>
      <vt:lpstr>PowerPoint 演示文稿</vt:lpstr>
      <vt:lpstr>CSS float and clear</vt:lpstr>
      <vt:lpstr>PowerPoint 演示文稿</vt:lpstr>
      <vt:lpstr>PowerPoint 演示文稿</vt:lpstr>
      <vt:lpstr>Clear Property</vt:lpstr>
      <vt:lpstr>PowerPoint 演示文稿</vt:lpstr>
      <vt:lpstr>PowerPoint 演示文稿</vt:lpstr>
      <vt:lpstr>PowerPoint 演示文稿</vt:lpstr>
      <vt:lpstr>CSS align – horizontal and center</vt:lpstr>
      <vt:lpstr>CSS Positioning </vt:lpstr>
      <vt:lpstr>PowerPoint 演示文稿</vt:lpstr>
      <vt:lpstr>CSS Background</vt:lpstr>
      <vt:lpstr>CSS Outline</vt:lpstr>
      <vt:lpstr>PowerPoint 演示文稿</vt:lpstr>
      <vt:lpstr>CSS Link</vt:lpstr>
      <vt:lpstr>Basic styling properties of Link</vt:lpstr>
      <vt:lpstr>CSS List</vt:lpstr>
      <vt:lpstr>CSS List Style</vt:lpstr>
      <vt:lpstr>PowerPoint 演示文稿</vt:lpstr>
      <vt:lpstr>Item list marker - an image </vt:lpstr>
      <vt:lpstr>The list item marker - Position or Bullet position</vt:lpstr>
      <vt:lpstr>PowerPoint 演示文稿</vt:lpstr>
      <vt:lpstr>CSS Table</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CSS</dc:title>
  <dc:creator>acer</dc:creator>
  <cp:lastModifiedBy>dynamaxedhiha</cp:lastModifiedBy>
  <cp:revision>172</cp:revision>
  <dcterms:created xsi:type="dcterms:W3CDTF">2025-09-18T10:42:15Z</dcterms:created>
  <dcterms:modified xsi:type="dcterms:W3CDTF">2025-09-18T10:42:15Z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